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305" r:id="rId46"/>
    <p:sldId id="300" r:id="rId47"/>
    <p:sldId id="301" r:id="rId48"/>
    <p:sldId id="302" r:id="rId49"/>
    <p:sldId id="303" r:id="rId50"/>
    <p:sldId id="306" r:id="rId51"/>
    <p:sldId id="304" r:id="rId52"/>
  </p:sldIdLst>
  <p:sldSz cx="12192000" cy="6858000"/>
  <p:notesSz cx="6858000" cy="12192000"/>
  <p:custDataLst>
    <p:tags r:id="rId56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6" Type="http://schemas.openxmlformats.org/officeDocument/2006/relationships/tags" Target="tags/tag1.xml"/><Relationship Id="rId55" Type="http://schemas.openxmlformats.org/officeDocument/2006/relationships/tableStyles" Target="tableStyles.xml"/><Relationship Id="rId54" Type="http://schemas.openxmlformats.org/officeDocument/2006/relationships/viewProps" Target="viewProps.xml"/><Relationship Id="rId53" Type="http://schemas.openxmlformats.org/officeDocument/2006/relationships/presProps" Target="presProps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重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中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ec362e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考点精讲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fad793a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考点精练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cdec4c7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综合提升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dae6f1000895196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png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7.jpeg"/><Relationship Id="rId2" Type="http://schemas.openxmlformats.org/officeDocument/2006/relationships/image" Target="../media/image13.png"/><Relationship Id="rId1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8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3" Type="http://schemas.openxmlformats.org/officeDocument/2006/relationships/slide" Target="slide45.xml"/><Relationship Id="rId2" Type="http://schemas.openxmlformats.org/officeDocument/2006/relationships/slide" Target="slide33.xml"/><Relationship Id="rId1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6657ec76?vcp=1&amp;pid=ec362edd4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考点2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一般过去时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e6657ec76?vcp=1&amp;pid=ec362edd4&amp;color=0,0,0&amp;tib=255,255,255&amp;iip=3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69693" y="996696"/>
            <a:ext cx="530352" cy="192024"/>
          </a:xfrm>
          <a:prstGeom prst="rect">
            <a:avLst/>
          </a:prstGeom>
        </p:spPr>
      </p:pic>
      <p:pic>
        <p:nvPicPr>
          <p:cNvPr id="4" name="C_5#b32f2776e?vcp=1&amp;pid=e6657ec76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b32f2776e?vcp=1&amp;pid=e6657ec76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一般过去时的构成</a:t>
            </a:r>
            <a:endParaRPr lang="en-US" altLang="zh-CN" sz="2800" b="1" dirty="0"/>
          </a:p>
        </p:txBody>
      </p:sp>
      <p:graphicFrame>
        <p:nvGraphicFramePr>
          <p:cNvPr id="11" name="P_6_BD#9cd1fa200?colgroup=7,28&amp;vcp=1&amp;pid=b32f2776e&amp;color=0,0,0&amp;vtp=1&amp;bbb=1&amp;hb=1"/>
          <p:cNvGraphicFramePr>
            <a:graphicFrameLocks noGrp="1"/>
          </p:cNvGraphicFramePr>
          <p:nvPr/>
        </p:nvGraphicFramePr>
        <p:xfrm>
          <a:off x="502920" y="1930400"/>
          <a:ext cx="11164824" cy="3882898"/>
        </p:xfrm>
        <a:graphic>
          <a:graphicData uri="http://schemas.openxmlformats.org/drawingml/2006/table">
            <a:tbl>
              <a:tblPr/>
              <a:tblGrid>
                <a:gridCol w="2532888"/>
                <a:gridCol w="863193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主语+was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/were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not）+其他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sick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week.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她上周生病了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+动词的过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去式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（+其他）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arrived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.我们一个小时前到达了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公园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8341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主语+didn't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+动词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原形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（+其他）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didn't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school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bus.他们没有乘公共汽车上学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didn't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job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first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.起初我并不很喜欢这个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工作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a1d13e2a0?vcp=1&amp;pid=e6657ec7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a1d13e2a0?vcp=1&amp;pid=e6657ec76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一般过去时的用法</a:t>
            </a:r>
            <a:endParaRPr lang="en-US" altLang="zh-CN" sz="2800" b="1" dirty="0"/>
          </a:p>
        </p:txBody>
      </p:sp>
      <p:graphicFrame>
        <p:nvGraphicFramePr>
          <p:cNvPr id="12" name="P_6_BD#2d091be76?colgroup=12,22&amp;vcp=1&amp;pid=a1d13e2a0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2411857"/>
        </p:xfrm>
        <a:graphic>
          <a:graphicData uri="http://schemas.openxmlformats.org/drawingml/2006/table">
            <a:tbl>
              <a:tblPr/>
              <a:tblGrid>
                <a:gridCol w="4087368"/>
                <a:gridCol w="706831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表示过去某个时间发生的动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作或存在的状态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visited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museum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Sunday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.我们上周日参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观了一个博物馆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表示过去的习惯或过去经常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性发生的动作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often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swimming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friends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last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.他去年常和朋友们去游泳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2d091be76?vcp=1&amp;pid=a1d13e2a0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5544" y="900000"/>
            <a:ext cx="1188720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2d091be76?sp=1&amp;vcp=1&amp;pid=a1d13e2a0&amp;color=0,0,0&amp;vtp=1&amp;bbb=1&amp;hb=1"/>
          <p:cNvSpPr/>
          <p:nvPr/>
        </p:nvSpPr>
        <p:spPr>
          <a:xfrm>
            <a:off x="502920" y="1394284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（1）一般过去时常与yesterday、last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night、two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ago、just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now、in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past、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day、at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moment、this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morning、once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time、when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等表示过去的时间状语连用。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我们昨晚玩得很开心。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（2）表示过去经常或反复发生的动作或存在的状态，可以用used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to或“would+动词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原形”结构。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countryside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grandparents.我过去常常和我的祖父母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住在乡下。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90e3834d?vcp=1&amp;pid=ec362edd4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考点3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一般将来时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c90e3834d?vcp=1&amp;pid=ec362edd4&amp;color=0,0,0&amp;tib=255,255,255&amp;iip=4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51989" y="996696"/>
            <a:ext cx="365760" cy="192024"/>
          </a:xfrm>
          <a:prstGeom prst="rect">
            <a:avLst/>
          </a:prstGeom>
        </p:spPr>
      </p:pic>
      <p:pic>
        <p:nvPicPr>
          <p:cNvPr id="4" name="C_5#52fc0eb51?vcp=1&amp;pid=c90e3834d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52fc0eb51?vcp=1&amp;pid=c90e3834d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一般将来时的构成</a:t>
            </a:r>
            <a:endParaRPr lang="en-US" altLang="zh-CN" sz="2800" b="1" dirty="0"/>
          </a:p>
        </p:txBody>
      </p:sp>
      <p:graphicFrame>
        <p:nvGraphicFramePr>
          <p:cNvPr id="14" name="P_6_BD#31f450f4e?colgroup=14,20&amp;vcp=1&amp;pid=52fc0eb51&amp;color=0,0,0&amp;vtp=1&amp;bbb=1&amp;hb=1"/>
          <p:cNvGraphicFramePr>
            <a:graphicFrameLocks noGrp="1"/>
          </p:cNvGraphicFramePr>
          <p:nvPr/>
        </p:nvGraphicFramePr>
        <p:xfrm>
          <a:off x="502920" y="1930400"/>
          <a:ext cx="11155680" cy="2411857"/>
        </p:xfrm>
        <a:graphic>
          <a:graphicData uri="http://schemas.openxmlformats.org/drawingml/2006/table">
            <a:tbl>
              <a:tblPr/>
              <a:tblGrid>
                <a:gridCol w="4718304"/>
                <a:gridCol w="643737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主语+will（won't）/shall（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shan't）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动词原形（+其他）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weather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reporter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tomorrow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.天气预报员说明天将会下雨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主语+am/is/are（not）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to+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动词原形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（+其他）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am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homework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tomorrow.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明天我将做家庭作业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P_6_BD#31f450f4e?vcp=1&amp;pid=52fc0eb51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4566412"/>
            <a:ext cx="1188720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P_6_BD#31f450f4e?vcp=1&amp;pid=52fc0eb51&amp;color=0,0,0&amp;vtp=1&amp;bbb=1&amp;hb=1"/>
          <p:cNvSpPr/>
          <p:nvPr/>
        </p:nvSpPr>
        <p:spPr>
          <a:xfrm>
            <a:off x="502920" y="44704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一般将来时的时间状语有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tomorrow、next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week、in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future、“in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+时间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段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”、from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on等。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12b0dbaa9?vcp=1&amp;pid=c90e3834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12b0dbaa9?vcp=1&amp;pid=c90e3834d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一般将来时的用法</a:t>
            </a:r>
            <a:endParaRPr lang="en-US" altLang="zh-CN" sz="2800" b="1" dirty="0"/>
          </a:p>
        </p:txBody>
      </p:sp>
      <p:graphicFrame>
        <p:nvGraphicFramePr>
          <p:cNvPr id="15" name="P_6_BD#7e163909c?colgroup=20,15&amp;vcp=1&amp;pid=12b0dbaa9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4853051"/>
        </p:xfrm>
        <a:graphic>
          <a:graphicData uri="http://schemas.openxmlformats.org/drawingml/2006/table">
            <a:tbl>
              <a:tblPr/>
              <a:tblGrid>
                <a:gridCol w="6327648"/>
                <a:gridCol w="482803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表示将要发生的动作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,通常和表示将来的时间状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语连用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shall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visit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next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week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.下周我将去拜访他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to+动词原形”表示打算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计划做某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事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,或有某种迹象表明要发生某事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meeting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today.今天我们要开会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表示将来的意愿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决心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许诺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命令等时常用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征求对方意见,主语是第一人称时,用shall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open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door?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我可以开门吗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8341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动词come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leave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start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move等可用现在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进行时表将来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,指打算或计划做某事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singer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leaving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Japan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tomorrow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.这位歌手明天将动身去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日本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7e163909c?vcp=1&amp;pid=12b0dbaa9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5544" y="900000"/>
            <a:ext cx="1188720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7e163909c?sp=1&amp;vcp=1&amp;pid=12b0dbaa9&amp;color=0,0,0&amp;vtp=1&amp;bbb=1&amp;hb=1"/>
          <p:cNvSpPr/>
          <p:nvPr/>
        </p:nvSpPr>
        <p:spPr>
          <a:xfrm>
            <a:off x="502920" y="1394284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be句型的一般将来时的结构为“There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”或者“There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is/are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subways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很快将会有新地铁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concert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neighborhood.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在我们社区将会有一场音乐会。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sth.意为“马上做某事”，其不能与tomorrow、next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week等表示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将来的时间状语连用。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Beijing.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他即将动身前往北京。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19101823?vcp=1&amp;pid=ec362edd4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考点4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现在进行时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819101823?vcp=1&amp;pid=ec362edd4&amp;color=0,0,0&amp;tib=255,255,255&amp;iip=6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38857" y="996696"/>
            <a:ext cx="192024" cy="192024"/>
          </a:xfrm>
          <a:prstGeom prst="rect">
            <a:avLst/>
          </a:prstGeom>
        </p:spPr>
      </p:pic>
      <p:graphicFrame>
        <p:nvGraphicFramePr>
          <p:cNvPr id="17" name="P_5_BD#90fe83922?colgroup=4,13,17&amp;vcp=1&amp;pid=819101823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46536" cy="3302000"/>
        </p:xfrm>
        <a:graphic>
          <a:graphicData uri="http://schemas.openxmlformats.org/drawingml/2006/table">
            <a:tbl>
              <a:tblPr/>
              <a:tblGrid>
                <a:gridCol w="1563624"/>
                <a:gridCol w="3888029"/>
                <a:gridCol w="5694883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7679">
                <a:tc row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am/is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/are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（not）+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动词的现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在分词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（+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其他）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表示现在（说话瞬间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）正在进行或发生的动作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am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reading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novel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bedroom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.我现在正在卧室里读小说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表示当前一段时间内的活动或现阶段正在进行的动作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常与these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days连用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volunteers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.这些天我们在当志愿者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P_5_BD#90fe83922?colgroup=4,13,17&amp;vcp=1&amp;pid=819101823&amp;color=0,0,0&amp;mp=1&amp;vtp=1&amp;bt=1&amp;bbb=1&amp;hb=1"/>
          <p:cNvGraphicFramePr>
            <a:graphicFrameLocks noGrp="1"/>
          </p:cNvGraphicFramePr>
          <p:nvPr/>
        </p:nvGraphicFramePr>
        <p:xfrm>
          <a:off x="502920" y="2284098"/>
          <a:ext cx="11146536" cy="3362833"/>
        </p:xfrm>
        <a:graphic>
          <a:graphicData uri="http://schemas.openxmlformats.org/drawingml/2006/table">
            <a:tbl>
              <a:tblPr/>
              <a:tblGrid>
                <a:gridCol w="1563624"/>
                <a:gridCol w="4251960"/>
                <a:gridCol w="533095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 row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am/is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/are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（not）+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动词的现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在分词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（+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其他）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move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leave等表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示位置移动的动词可用现在进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行时表将来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am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leaving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Shanghai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tomorrow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.我明天动身去上海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与always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again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forever等词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连用时表示赞扬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厌恶或不满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等情绪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●Why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always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complaining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你为什么总是在抱怨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5_BD#90fe83922?colgroup=4,13,17&amp;vcp=1&amp;pid=819101823&amp;color=0,0,0&amp;mp=1&amp;vtp=1&amp;bt=1&amp;bbb=1"/>
          <p:cNvSpPr txBox="1"/>
          <p:nvPr/>
        </p:nvSpPr>
        <p:spPr>
          <a:xfrm>
            <a:off x="11033903" y="1667639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90fe83922?vcp=1&amp;pid=819101823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5544" y="2056513"/>
            <a:ext cx="1188720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_BD#90fe83922?sp=1&amp;vcp=1&amp;pid=819101823&amp;color=0,0,0&amp;vtp=1&amp;bbb=1&amp;hb=1"/>
          <p:cNvSpPr/>
          <p:nvPr/>
        </p:nvSpPr>
        <p:spPr>
          <a:xfrm>
            <a:off x="502920" y="2550797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（1）现在进行时常与now、look、these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days、at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moment、can't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等词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或短语连用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singing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classroom.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听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！有人正在教室里唱歌。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poem.现在她正在写一首诗。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0fe83922?sp=1&amp;vcp=1&amp;pid=819101823&amp;color=0,0,0&amp;vtp=1&amp;bt=1&amp;bbb=1"/>
          <p:cNvSpPr/>
          <p:nvPr/>
        </p:nvSpPr>
        <p:spPr>
          <a:xfrm>
            <a:off x="502920" y="189255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（2）英语中有四类动词一般不用进行时态（不用现在进行时和过去进行时）:</a:t>
            </a:r>
            <a:endParaRPr lang="en-US" altLang="zh-CN" sz="2400" dirty="0"/>
          </a:p>
        </p:txBody>
      </p:sp>
      <p:graphicFrame>
        <p:nvGraphicFramePr>
          <p:cNvPr id="20" name="P_5_BD#90fe83922?colgroup=9,26&amp;vcp=1&amp;pid=819101823&amp;color=0,0,0&amp;vtp=1&amp;bbb=1&amp;hb=1"/>
          <p:cNvGraphicFramePr>
            <a:graphicFrameLocks noGrp="1"/>
          </p:cNvGraphicFramePr>
          <p:nvPr/>
        </p:nvGraphicFramePr>
        <p:xfrm>
          <a:off x="502920" y="2496315"/>
          <a:ext cx="11155680" cy="2925699"/>
        </p:xfrm>
        <a:graphic>
          <a:graphicData uri="http://schemas.openxmlformats.org/drawingml/2006/table">
            <a:tbl>
              <a:tblPr/>
              <a:tblGrid>
                <a:gridCol w="2907792"/>
                <a:gridCol w="824788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表心理状态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情感的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love,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hate,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respect,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please,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prefer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若用进行时则词义改变）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表存在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状态的动词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appear,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remain,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stand,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seem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表感觉的动词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hear,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feel,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smell,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sound,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taste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表瞬时性的动词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accept,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allow,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decide,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end,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refuse,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promise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82e7e7f1?vcp=1&amp;pid=ec362edd4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考点5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过去进行时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382e7e7f1?vcp=1&amp;pid=ec362edd4&amp;color=0,0,0&amp;tib=255,255,255&amp;iip=7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38857" y="996696"/>
            <a:ext cx="192024" cy="192024"/>
          </a:xfrm>
          <a:prstGeom prst="rect">
            <a:avLst/>
          </a:prstGeom>
        </p:spPr>
      </p:pic>
      <p:graphicFrame>
        <p:nvGraphicFramePr>
          <p:cNvPr id="21" name="P_5_BD#b655e6ae9?colgroup=4,11,18&amp;vcp=1&amp;pid=382e7e7f1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3343656"/>
        </p:xfrm>
        <a:graphic>
          <a:graphicData uri="http://schemas.openxmlformats.org/drawingml/2006/table">
            <a:tbl>
              <a:tblPr/>
              <a:tblGrid>
                <a:gridCol w="1609344"/>
                <a:gridCol w="3712464"/>
                <a:gridCol w="583387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2105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was/were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（not）+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动词的现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在分词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（+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其他）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表示过去某一个时刻或某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一阶段正在进行的动作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watching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8:00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yesterday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evening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.昨天晚上八点我正在看电视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P_5_BD#b655e6ae9?colgroup=4,11,18&amp;vcp=1&amp;pid=382e7e7f1&amp;color=0,0,0&amp;mp=1&amp;vtp=1&amp;bt=1&amp;bbb=1&amp;hb=1"/>
          <p:cNvGraphicFramePr>
            <a:graphicFrameLocks noGrp="1"/>
          </p:cNvGraphicFramePr>
          <p:nvPr/>
        </p:nvGraphicFramePr>
        <p:xfrm>
          <a:off x="502920" y="1580454"/>
          <a:ext cx="11155680" cy="4770120"/>
        </p:xfrm>
        <a:graphic>
          <a:graphicData uri="http://schemas.openxmlformats.org/drawingml/2006/table">
            <a:tbl>
              <a:tblPr/>
              <a:tblGrid>
                <a:gridCol w="1609344"/>
                <a:gridCol w="3712464"/>
                <a:gridCol w="583387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8569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was/were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（not）+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动词的现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在分词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（+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其他）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用于when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while引导的时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间状语从句中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表示一个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动作发生时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另一个动作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正在进行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通常情况下：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when引导的从句用一般过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去时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主句用过去进行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while引导的从句用过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去进行时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主句用一般过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去时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homework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in.老师进来时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我正在做家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庭作业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While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conversation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deskmate,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.当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她正和同桌讲话时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老师进来了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5_BD#b655e6ae9?colgroup=4,11,18&amp;vcp=1&amp;pid=382e7e7f1&amp;color=0,0,0&amp;mp=1&amp;vtp=1&amp;bt=1&amp;bbb=1"/>
          <p:cNvSpPr txBox="1"/>
          <p:nvPr/>
        </p:nvSpPr>
        <p:spPr>
          <a:xfrm>
            <a:off x="11043047" y="963996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b655e6ae9?vcp=1&amp;pid=382e7e7f1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5544" y="900000"/>
            <a:ext cx="1188720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_BD#b655e6ae9?sp=1&amp;vcp=1&amp;pid=382e7e7f1&amp;color=0,0,0&amp;mp=1&amp;vtp=1&amp;bbb=1&amp;hb=1"/>
          <p:cNvSpPr/>
          <p:nvPr/>
        </p:nvSpPr>
        <p:spPr>
          <a:xfrm>
            <a:off x="502920" y="1394284"/>
            <a:ext cx="11183112" cy="23478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（1）过去进行时常与at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moment、at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yesterday、“at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o'clock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morning”等时间状语连用，也可以用于when/while引导的时间状语从句中。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yesterday.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我昨天这个时候正在散步。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（2）过去进行时与一般过去时的区别</a:t>
            </a:r>
            <a:endParaRPr lang="en-US" altLang="zh-CN" sz="2400" dirty="0"/>
          </a:p>
        </p:txBody>
      </p:sp>
      <p:graphicFrame>
        <p:nvGraphicFramePr>
          <p:cNvPr id="23" name="P_5_BD#b655e6ae9?colgroup=5,9,20&amp;vcp=1&amp;pid=382e7e7f1&amp;color=0,0,0&amp;mp=1&amp;vtp=1&amp;bbb=1&amp;hb=1"/>
          <p:cNvGraphicFramePr>
            <a:graphicFrameLocks noGrp="1"/>
          </p:cNvGraphicFramePr>
          <p:nvPr/>
        </p:nvGraphicFramePr>
        <p:xfrm>
          <a:off x="502920" y="3858084"/>
          <a:ext cx="11155680" cy="2411857"/>
        </p:xfrm>
        <a:graphic>
          <a:graphicData uri="http://schemas.openxmlformats.org/drawingml/2006/table">
            <a:tbl>
              <a:tblPr/>
              <a:tblGrid>
                <a:gridCol w="1828800"/>
                <a:gridCol w="2916936"/>
                <a:gridCol w="640994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过去进行时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强调动作在过去某时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刻正在进行或持续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writing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composition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moment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.他那个时候在写作文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（不一定写完）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一般过去时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表示动作的完成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wrote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composition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night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.他昨晚写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了一篇作文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（已经写完）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1da1e1bd?vcp=1&amp;pid=ec362edd4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考点6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现在完成时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a1da1e1bd?vcp=1&amp;pid=ec362edd4&amp;color=0,0,0&amp;tib=255,255,255&amp;iip=8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69693" y="996696"/>
            <a:ext cx="530352" cy="192024"/>
          </a:xfrm>
          <a:prstGeom prst="rect">
            <a:avLst/>
          </a:prstGeom>
        </p:spPr>
      </p:pic>
      <p:graphicFrame>
        <p:nvGraphicFramePr>
          <p:cNvPr id="24" name="P_5_BD#3d4412413?colgroup=4,16,14&amp;vcp=1&amp;pid=a1da1e1bd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64824" cy="3851021"/>
        </p:xfrm>
        <a:graphic>
          <a:graphicData uri="http://schemas.openxmlformats.org/drawingml/2006/table">
            <a:tbl>
              <a:tblPr/>
              <a:tblGrid>
                <a:gridCol w="1554480"/>
                <a:gridCol w="5148072"/>
                <a:gridCol w="446227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 row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have/has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（not）+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过去分词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（+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其他）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表示过去发生或完成的某一动作对现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在造成的影响或结果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bought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computer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.他买了一台新电脑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317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表示过去开始的动作或状态一直持续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到现在乃至将来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谓语动词常用延续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性动词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常与so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far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“since+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时间点”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或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“for+时间段”连用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friends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since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primary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school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.他们从小学开始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就是朋友了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studied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English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8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years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.我学英语八年了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3d4412413?vcp=1&amp;pid=a1da1e1bd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5544" y="1775844"/>
            <a:ext cx="1188720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_BD#3d4412413?sp=1&amp;vcp=1&amp;pid=a1da1e1bd&amp;color=0,0,0&amp;vtp=1&amp;bbb=1&amp;hb=1"/>
          <p:cNvSpPr/>
          <p:nvPr/>
        </p:nvSpPr>
        <p:spPr>
          <a:xfrm>
            <a:off x="502920" y="2270128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（1）现在完成时常与already、yet、just、ever、never、before、since、for、in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years等词或短语连用。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haven't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我还没有完成工作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already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她已完成了她的学业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3d4412413?sp=1&amp;vcp=1&amp;pid=a1da1e1bd&amp;color=0,0,0&amp;vtp=1&amp;bt=1&amp;bbb=1&amp;hb=1"/>
          <p:cNvSpPr/>
          <p:nvPr/>
        </p:nvSpPr>
        <p:spPr>
          <a:xfrm>
            <a:off x="502920" y="159356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（2）在现在完成时中，有时要将非延续性动词转换为延续性动词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，才能和时间段连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。常见的非延续性动词（短语）和延续性动词（短语）的转换方法见下表：</a:t>
            </a:r>
            <a:endParaRPr lang="en-US" altLang="zh-CN" sz="2400" dirty="0"/>
          </a:p>
        </p:txBody>
      </p:sp>
      <p:graphicFrame>
        <p:nvGraphicFramePr>
          <p:cNvPr id="26" name="P_5_BD#3d4412413?colgroup=9,12,12&amp;vcp=1&amp;pid=a1da1e1bd&amp;color=0,0,0&amp;vtp=1&amp;bbb=1&amp;hb=1"/>
          <p:cNvGraphicFramePr>
            <a:graphicFrameLocks noGrp="1"/>
          </p:cNvGraphicFramePr>
          <p:nvPr/>
        </p:nvGraphicFramePr>
        <p:xfrm>
          <a:off x="502920" y="2766284"/>
          <a:ext cx="11146536" cy="2964881"/>
        </p:xfrm>
        <a:graphic>
          <a:graphicData uri="http://schemas.openxmlformats.org/drawingml/2006/table">
            <a:tbl>
              <a:tblPr/>
              <a:tblGrid>
                <a:gridCol w="3191256"/>
                <a:gridCol w="3977640"/>
                <a:gridCol w="397764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转换方法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非延续性动词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延续性动词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rowSpan="5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将非延续性动词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短语）转换为“be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+形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容词或副词等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dead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leave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away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finish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marry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married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return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back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P_5_BD#3d4412413?colgroup=9,12,12&amp;vcp=1&amp;pid=a1da1e1bd&amp;color=0,0,0&amp;mp=1&amp;vtp=1&amp;bt=1&amp;bbb=1&amp;hb=1"/>
          <p:cNvGraphicFramePr>
            <a:graphicFrameLocks noGrp="1"/>
          </p:cNvGraphicFramePr>
          <p:nvPr/>
        </p:nvGraphicFramePr>
        <p:xfrm>
          <a:off x="502920" y="1988409"/>
          <a:ext cx="11146536" cy="3954211"/>
        </p:xfrm>
        <a:graphic>
          <a:graphicData uri="http://schemas.openxmlformats.org/drawingml/2006/table">
            <a:tbl>
              <a:tblPr/>
              <a:tblGrid>
                <a:gridCol w="3191256"/>
                <a:gridCol w="3977640"/>
                <a:gridCol w="397764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转换方法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非延续性动词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延续性动词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rowSpan="4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将非延续性动词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短语）转换为“be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+形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容词或副词等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awake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asleep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asleep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begin/start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join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in/be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member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rowSpan="3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将非延续性动词转换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为意思相同的延续性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borrow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keep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have/own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become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5_BD#3d4412413?colgroup=9,12,12&amp;vcp=1&amp;pid=a1da1e1bd&amp;color=0,0,0&amp;mp=1&amp;vtp=1&amp;bt=1&amp;bbb=1"/>
          <p:cNvSpPr txBox="1"/>
          <p:nvPr/>
        </p:nvSpPr>
        <p:spPr>
          <a:xfrm>
            <a:off x="11033903" y="1371950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3d4412413?sp=1&amp;vcp=1&amp;pid=a1da1e1bd&amp;color=0,0,0&amp;vtp=1&amp;bt=1&amp;bbb=1"/>
          <p:cNvSpPr/>
          <p:nvPr/>
        </p:nvSpPr>
        <p:spPr>
          <a:xfrm>
            <a:off x="502920" y="215906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to、have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to和have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in的区别如下表：</a:t>
            </a:r>
            <a:endParaRPr lang="en-US" altLang="zh-CN" sz="2400" dirty="0"/>
          </a:p>
        </p:txBody>
      </p:sp>
      <p:graphicFrame>
        <p:nvGraphicFramePr>
          <p:cNvPr id="28" name="P_5_BD#3d4412413?colgroup=6,14,14&amp;vcp=1&amp;pid=a1da1e1bd&amp;color=0,0,0&amp;vtp=1&amp;bbb=1&amp;hb=1"/>
          <p:cNvGraphicFramePr>
            <a:graphicFrameLocks noGrp="1"/>
          </p:cNvGraphicFramePr>
          <p:nvPr/>
        </p:nvGraphicFramePr>
        <p:xfrm>
          <a:off x="502920" y="2762824"/>
          <a:ext cx="11146536" cy="2392680"/>
        </p:xfrm>
        <a:graphic>
          <a:graphicData uri="http://schemas.openxmlformats.org/drawingml/2006/table">
            <a:tbl>
              <a:tblPr/>
              <a:tblGrid>
                <a:gridCol w="2057400"/>
                <a:gridCol w="4462272"/>
                <a:gridCol w="462686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11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意为“已经去了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”,动作的执行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者不在说话者这里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一般不用第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一人称和第二人称的代词作句子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的主语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●Mr.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here.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gone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Qingdao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.王先生不在这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他去青岛了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P_5_BD#3d4412413?colgroup=6,14,14&amp;vcp=1&amp;pid=a1da1e1bd&amp;color=0,0,0&amp;mp=1&amp;vtp=1&amp;bt=1&amp;bbb=1&amp;hb=1"/>
          <p:cNvGraphicFramePr>
            <a:graphicFrameLocks noGrp="1"/>
          </p:cNvGraphicFramePr>
          <p:nvPr/>
        </p:nvGraphicFramePr>
        <p:xfrm>
          <a:off x="502920" y="2040004"/>
          <a:ext cx="11146536" cy="3851021"/>
        </p:xfrm>
        <a:graphic>
          <a:graphicData uri="http://schemas.openxmlformats.org/drawingml/2006/table">
            <a:tbl>
              <a:tblPr/>
              <a:tblGrid>
                <a:gridCol w="2057400"/>
                <a:gridCol w="4462272"/>
                <a:gridCol w="462686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3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意为“曾经去过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”,表示现在已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不在那里了,常与表示次数的时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间状语连用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,如once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twice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three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times等,表示去过某地几次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Beijing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twice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.我父亲去过北京两次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Great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before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.我以前从未去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过长城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表示“已经在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China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years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.他已经在中国三年了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5_BD#3d4412413?colgroup=6,14,14&amp;vcp=1&amp;pid=a1da1e1bd&amp;color=0,0,0&amp;mp=1&amp;vtp=1&amp;bt=1&amp;bbb=1"/>
          <p:cNvSpPr txBox="1"/>
          <p:nvPr/>
        </p:nvSpPr>
        <p:spPr>
          <a:xfrm>
            <a:off x="11033903" y="1423545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85204a7e?vcp=1&amp;pid=ec362edd4&amp;color=0,0,0&amp;mp=1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考点7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被动语态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c85204a7e?vcp=1&amp;pid=ec362edd4&amp;color=0,0,0&amp;mp=1&amp;tib=255,255,255&amp;iip=9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893" y="996696"/>
            <a:ext cx="530352" cy="192024"/>
          </a:xfrm>
          <a:prstGeom prst="rect">
            <a:avLst/>
          </a:prstGeom>
        </p:spPr>
      </p:pic>
      <p:pic>
        <p:nvPicPr>
          <p:cNvPr id="4" name="C_5#80035856a?vcp=1&amp;pid=c85204a7e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80035856a?vcp=1&amp;pid=c85204a7e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主动语态转换为被动语态的方法</a:t>
            </a:r>
            <a:endParaRPr lang="en-US" altLang="zh-CN" sz="2800" b="1" dirty="0"/>
          </a:p>
        </p:txBody>
      </p:sp>
      <p:pic>
        <p:nvPicPr>
          <p:cNvPr id="6" name="P_6_BD#f1d0cf32e?htil=1&amp;vcp=1&amp;pid=80035856a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98482" y="1940560"/>
            <a:ext cx="4251960" cy="321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6_BD#f1d0cf32e?htil=1&amp;vcp=1&amp;pid=80035856a&amp;color=0,0,0&amp;vtp=1&amp;bbb=1&amp;hb=1&amp;hs=1"/>
          <p:cNvSpPr/>
          <p:nvPr/>
        </p:nvSpPr>
        <p:spPr>
          <a:xfrm>
            <a:off x="502920" y="1803400"/>
            <a:ext cx="6803136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第一步,确定主动结构中的主语、谓语及宾语；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第二步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,将主动结构中的宾语变为被动句的主语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；若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宾语是人称代词宾格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,应把宾格变为主格；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第三步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,把主动结构中的谓语动词变为“be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+及物动词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的过去分词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”形式，再通过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be的变化体现出不同的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时态等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</a:t>
            </a:r>
            <a:endParaRPr lang="en-US" altLang="zh-CN" sz="2400" dirty="0"/>
          </a:p>
        </p:txBody>
      </p:sp>
      <p:sp>
        <p:nvSpPr>
          <p:cNvPr id="8" name="P_6_BD#f1d0cf32e?vcp=1&amp;pid=80035856a&amp;color=0,0,0&amp;vtp=1&amp;bbb=1&amp;hb=1&amp;hs=1"/>
          <p:cNvSpPr/>
          <p:nvPr/>
        </p:nvSpPr>
        <p:spPr>
          <a:xfrm>
            <a:off x="502920" y="52705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第四步,把主动结构中的谓语动词前面的主语变为被动句中介词by的宾语,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有时可省略；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若主动结构中的主语为人称代词的主格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,变为被动句时应把主格变为宾格。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d332a2d85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第二部分</a:t>
            </a:r>
            <a:endParaRPr lang="en-US" altLang="zh-CN" sz="5400" dirty="0"/>
          </a:p>
        </p:txBody>
      </p:sp>
      <p:sp>
        <p:nvSpPr>
          <p:cNvPr id="3" name="C_1_BD#d332a2d85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语法知识过关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f1d0cf32e?vcp=1&amp;pid=80035856a&amp;color=0,0,0&amp;mp=1&amp;tib=255,255,255&amp;iip=1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1851027"/>
            <a:ext cx="1188720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f1d0cf32e?vcp=1&amp;pid=80035856a&amp;color=0,0,0&amp;mp=1&amp;vtp=1&amp;bt=1&amp;bbb=1&amp;hb=1"/>
          <p:cNvSpPr/>
          <p:nvPr/>
        </p:nvSpPr>
        <p:spPr>
          <a:xfrm>
            <a:off x="502920" y="1755015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有些感官动词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（hear、see、watch等）和使役动词（make、have等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）在主动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语态中作谓语时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，后跟省略to的动词不定式，变为被动语态时应将不定式符号to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还原。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.→He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seen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我看见他跳舞了。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→The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boss.老板让工人们每天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工作8个小时。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8486e1dbd?vcp=1&amp;pid=c85204a7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8486e1dbd?vcp=1&amp;pid=c85204a7e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常见时态（含情态动词）的被动语态</a:t>
            </a:r>
            <a:endParaRPr lang="en-US" altLang="zh-CN" sz="2800" b="1" dirty="0"/>
          </a:p>
        </p:txBody>
      </p:sp>
      <p:graphicFrame>
        <p:nvGraphicFramePr>
          <p:cNvPr id="33" name="P_6_BD#70aacf81b?colgroup=6,11,16&amp;vcp=1&amp;pid=8486e1dbd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4814697"/>
        </p:xfrm>
        <a:graphic>
          <a:graphicData uri="http://schemas.openxmlformats.org/drawingml/2006/table">
            <a:tbl>
              <a:tblPr/>
              <a:tblGrid>
                <a:gridCol w="2249424"/>
                <a:gridCol w="3639312"/>
                <a:gridCol w="526694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结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829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一般现在时的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被动语态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am/is/are+过去分词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thief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caught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police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.小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偷被警察抓住了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homework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.我们有一些家庭作业要做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317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一般过去时的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被动语态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was/were+过去分词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warm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send-off.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他们受到了热烈的欢送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composed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soldier?这首歌是由一名士兵创作的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吗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P_6_BD#70aacf81b?colgroup=6,11,16&amp;vcp=1&amp;pid=8486e1dbd&amp;color=0,0,0&amp;mp=1&amp;vtp=1&amp;bt=1&amp;bbb=1&amp;hb=1"/>
          <p:cNvGraphicFramePr>
            <a:graphicFrameLocks noGrp="1"/>
          </p:cNvGraphicFramePr>
          <p:nvPr/>
        </p:nvGraphicFramePr>
        <p:xfrm>
          <a:off x="502920" y="1551688"/>
          <a:ext cx="11155680" cy="4827651"/>
        </p:xfrm>
        <a:graphic>
          <a:graphicData uri="http://schemas.openxmlformats.org/drawingml/2006/table">
            <a:tbl>
              <a:tblPr/>
              <a:tblGrid>
                <a:gridCol w="2249424"/>
                <a:gridCol w="3639312"/>
                <a:gridCol w="526694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结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进行时的被动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语态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being+过去分词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built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.那座房子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正在被修建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一般将来时的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被动语态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will/shall/be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be+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●Check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carefully,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mistakes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caught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.仔细检查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这样错误就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会被找出来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现在完成时的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被动语态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have/has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been+过去分词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●Mary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hospital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.玛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丽已经被送到医院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含有情态动词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的被动语态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情态动词（can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may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等）+be+过去分词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●Water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changed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ice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.水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可以被变成冰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70aacf81b?colgroup=6,11,16&amp;vcp=1&amp;pid=8486e1dbd&amp;color=0,0,0&amp;mp=1&amp;vtp=1&amp;bt=1&amp;bbb=1"/>
          <p:cNvSpPr txBox="1"/>
          <p:nvPr/>
        </p:nvSpPr>
        <p:spPr>
          <a:xfrm>
            <a:off x="11043047" y="935230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ede6b3b6?vcp=1&amp;pid=fad793a29&amp;color=0,0,0&amp;mp=1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考点1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动词的时态</a:t>
            </a:r>
            <a:endParaRPr lang="en-US" altLang="zh-CN" sz="2800" dirty="0"/>
          </a:p>
        </p:txBody>
      </p:sp>
      <p:sp>
        <p:nvSpPr>
          <p:cNvPr id="3" name="C_5_BD#2d4f2b8c6?sp=1&amp;vcp=1&amp;pid=cede6b3b6&amp;color=0,0,0&amp;vtp=1&amp;bbb=1"/>
          <p:cNvSpPr/>
          <p:nvPr/>
        </p:nvSpPr>
        <p:spPr>
          <a:xfrm>
            <a:off x="502920" y="1381046"/>
            <a:ext cx="11183112" cy="39624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Ⅰ.用括号内所给单词的适当形式填空</a:t>
            </a:r>
            <a:endParaRPr lang="en-US" altLang="zh-CN" sz="2600" dirty="0"/>
          </a:p>
        </p:txBody>
      </p:sp>
      <p:sp>
        <p:nvSpPr>
          <p:cNvPr id="4" name="QB_6_BD.1_1#56a606b81?sp=1&amp;vcp=1&amp;pid=2d4f2b8c6&amp;color=0,0,0&amp;vtp=1&amp;bbb=1"/>
          <p:cNvSpPr/>
          <p:nvPr/>
        </p:nvSpPr>
        <p:spPr>
          <a:xfrm>
            <a:off x="502920" y="17780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sixteen-year-olds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drive.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（agree）.It's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safe.</a:t>
            </a:r>
            <a:endParaRPr lang="en-US" altLang="zh-CN" sz="2400" dirty="0"/>
          </a:p>
        </p:txBody>
      </p:sp>
      <p:sp>
        <p:nvSpPr>
          <p:cNvPr id="5" name="QB_6_AN.2_1#56a606b81.blank?vcp=1&amp;pid=2d4f2b8c6&amp;color=0,0,0&amp;vpa=1&amp;vtp=1&amp;bbb=1"/>
          <p:cNvSpPr/>
          <p:nvPr/>
        </p:nvSpPr>
        <p:spPr>
          <a:xfrm>
            <a:off x="1027588" y="2274570"/>
            <a:ext cx="924751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</a:t>
            </a:r>
            <a:endParaRPr lang="en-US" altLang="zh-CN" sz="2400" dirty="0"/>
          </a:p>
        </p:txBody>
      </p:sp>
      <p:sp>
        <p:nvSpPr>
          <p:cNvPr id="6" name="QB_6_BD.3_1#449a6e718?vcp=1&amp;pid=2d4f2b8c6&amp;color=0,0,0&amp;vtp=1&amp;bbb=1"/>
          <p:cNvSpPr/>
          <p:nvPr/>
        </p:nvSpPr>
        <p:spPr>
          <a:xfrm>
            <a:off x="502920" y="2874073"/>
            <a:ext cx="11357991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future.</a:t>
            </a:r>
            <a:endParaRPr lang="en-US" altLang="zh-CN" sz="2400" dirty="0"/>
          </a:p>
        </p:txBody>
      </p:sp>
      <p:sp>
        <p:nvSpPr>
          <p:cNvPr id="7" name="QB_6_AN.4_1#449a6e718.blank?vcp=1&amp;pid=2d4f2b8c6&amp;color=0,0,0&amp;vpa=2&amp;vtp=1&amp;bbb=1"/>
          <p:cNvSpPr/>
          <p:nvPr/>
        </p:nvSpPr>
        <p:spPr>
          <a:xfrm>
            <a:off x="2790729" y="2824543"/>
            <a:ext cx="115252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endParaRPr lang="en-US" altLang="zh-CN" sz="2400" dirty="0"/>
          </a:p>
        </p:txBody>
      </p:sp>
      <p:sp>
        <p:nvSpPr>
          <p:cNvPr id="8" name="QB_6_BD.5_1#c11016ab6?sp=1&amp;vcp=1&amp;pid=2d4f2b8c6&amp;color=0,0,0&amp;vtp=1&amp;bbb=1"/>
          <p:cNvSpPr/>
          <p:nvPr/>
        </p:nvSpPr>
        <p:spPr>
          <a:xfrm>
            <a:off x="502920" y="341541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—Ningning,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brother?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（run）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playground.</a:t>
            </a:r>
            <a:endParaRPr lang="en-US" altLang="zh-CN" sz="2400" dirty="0"/>
          </a:p>
        </p:txBody>
      </p:sp>
      <p:sp>
        <p:nvSpPr>
          <p:cNvPr id="9" name="QB_6_AN.6_1#c11016ab6.blank?vcp=1&amp;pid=2d4f2b8c6&amp;color=0,0,0&amp;vpa=3&amp;vtp=1&amp;bbb=1"/>
          <p:cNvSpPr/>
          <p:nvPr/>
        </p:nvSpPr>
        <p:spPr>
          <a:xfrm>
            <a:off x="2203927" y="3911981"/>
            <a:ext cx="162877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running</a:t>
            </a:r>
            <a:endParaRPr lang="en-US" altLang="zh-CN" sz="2400" dirty="0"/>
          </a:p>
        </p:txBody>
      </p:sp>
      <p:sp>
        <p:nvSpPr>
          <p:cNvPr id="10" name="QB_6_BD.7_1#33ff2d186?sp=1&amp;vcp=1&amp;pid=2d4f2b8c6&amp;color=0,0,0&amp;vtp=1&amp;bbb=1"/>
          <p:cNvSpPr/>
          <p:nvPr/>
        </p:nvSpPr>
        <p:spPr>
          <a:xfrm>
            <a:off x="502920" y="45190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p.m.yesterday,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（do）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lab.</a:t>
            </a:r>
            <a:endParaRPr lang="en-US" altLang="zh-CN" sz="2400" dirty="0"/>
          </a:p>
        </p:txBody>
      </p:sp>
      <p:sp>
        <p:nvSpPr>
          <p:cNvPr id="11" name="QB_6_AN.8_1#33ff2d186.blank?vcp=1&amp;pid=2d4f2b8c6&amp;color=0,0,0&amp;vpa=4&amp;vtp=1&amp;bbb=1"/>
          <p:cNvSpPr/>
          <p:nvPr/>
        </p:nvSpPr>
        <p:spPr>
          <a:xfrm>
            <a:off x="1078388" y="5015611"/>
            <a:ext cx="15954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_1#3a2b21926?vcp=1&amp;pid=2d4f2b8c6&amp;color=0,0,0&amp;vtp=1&amp;bt=1&amp;bbb=1"/>
          <p:cNvSpPr/>
          <p:nvPr/>
        </p:nvSpPr>
        <p:spPr>
          <a:xfrm>
            <a:off x="502920" y="2057466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（live）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2019.What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it?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（think）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rang.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her!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hometown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（see）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come.</a:t>
            </a:r>
            <a:endParaRPr lang="en-US" altLang="zh-CN" sz="2400" dirty="0"/>
          </a:p>
        </p:txBody>
      </p:sp>
      <p:sp>
        <p:nvSpPr>
          <p:cNvPr id="3" name="QB_6_AN.10_1#3a2b21926.blank?vcp=1&amp;pid=2d4f2b8c6&amp;color=0,0,0&amp;vpa=5&amp;vtp=1&amp;bbb=1"/>
          <p:cNvSpPr/>
          <p:nvPr/>
        </p:nvSpPr>
        <p:spPr>
          <a:xfrm>
            <a:off x="2127091" y="2029526"/>
            <a:ext cx="160972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lived</a:t>
            </a:r>
            <a:endParaRPr lang="en-US" altLang="zh-CN" sz="2400" dirty="0"/>
          </a:p>
        </p:txBody>
      </p:sp>
      <p:sp>
        <p:nvSpPr>
          <p:cNvPr id="5" name="QB_6_AN.12_1#3a2b21926.blank?vcp=1&amp;pid=2d4f2b8c6&amp;color=0,0,0&amp;vpa=6&amp;vtp=1&amp;bbb=1"/>
          <p:cNvSpPr/>
          <p:nvPr/>
        </p:nvSpPr>
        <p:spPr>
          <a:xfrm>
            <a:off x="964088" y="2575626"/>
            <a:ext cx="196850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thinking</a:t>
            </a:r>
            <a:endParaRPr lang="en-US" altLang="zh-CN" sz="2400" dirty="0"/>
          </a:p>
        </p:txBody>
      </p:sp>
      <p:sp>
        <p:nvSpPr>
          <p:cNvPr id="7" name="QB_6_AN.14_1#3a2b21926.blank?vcp=1&amp;pid=2d4f2b8c6&amp;color=0,0,0&amp;vpa=7&amp;vtp=1&amp;bbb=1"/>
          <p:cNvSpPr/>
          <p:nvPr/>
        </p:nvSpPr>
        <p:spPr>
          <a:xfrm>
            <a:off x="8882221" y="3147126"/>
            <a:ext cx="12366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endParaRPr lang="en-US" altLang="zh-CN" sz="2400" dirty="0"/>
          </a:p>
        </p:txBody>
      </p:sp>
      <p:sp>
        <p:nvSpPr>
          <p:cNvPr id="8" name="QB_6_BD.15_1#d833790f7?sp=1&amp;vcp=1&amp;pid=2d4f2b8c6&amp;color=0,0,0&amp;vtp=1&amp;bbb=1"/>
          <p:cNvSpPr/>
          <p:nvPr/>
        </p:nvSpPr>
        <p:spPr>
          <a:xfrm>
            <a:off x="502920" y="425926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Caozhou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Garden?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（go）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year.</a:t>
            </a:r>
            <a:endParaRPr lang="en-US" altLang="zh-CN" sz="2400" dirty="0"/>
          </a:p>
        </p:txBody>
      </p:sp>
      <p:sp>
        <p:nvSpPr>
          <p:cNvPr id="9" name="QB_6_AN.16_1#d833790f7.blank?vcp=1&amp;pid=2d4f2b8c6&amp;color=0,0,0&amp;vpa=8&amp;vtp=1&amp;bbb=1"/>
          <p:cNvSpPr/>
          <p:nvPr/>
        </p:nvSpPr>
        <p:spPr>
          <a:xfrm>
            <a:off x="3134201" y="4231325"/>
            <a:ext cx="830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endParaRPr lang="en-US" altLang="zh-CN" sz="2400" dirty="0"/>
          </a:p>
        </p:txBody>
      </p:sp>
      <p:sp>
        <p:nvSpPr>
          <p:cNvPr id="10" name="QB_6_AN.17_1#d833790f7.blank?vcp=1&amp;pid=2d4f2b8c6&amp;color=0,0,0&amp;vpa=9&amp;vtp=1&amp;bbb=1"/>
          <p:cNvSpPr/>
          <p:nvPr/>
        </p:nvSpPr>
        <p:spPr>
          <a:xfrm>
            <a:off x="1738472" y="4768535"/>
            <a:ext cx="8477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0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9d6a2d2c?sp=1&amp;vcp=1&amp;pid=cede6b3b6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Ⅱ.方框选词</a:t>
            </a:r>
            <a:endParaRPr lang="en-US" altLang="zh-CN" sz="2600" dirty="0"/>
          </a:p>
        </p:txBody>
      </p:sp>
      <p:graphicFrame>
        <p:nvGraphicFramePr>
          <p:cNvPr id="37" name="QM_6_BD.18_1#07d324111?colgroup=36&amp;vcp=1&amp;pid=99d6a2d2c&amp;color=0,0,0&amp;vtp=1&amp;bbb=1"/>
          <p:cNvGraphicFramePr>
            <a:graphicFrameLocks noGrp="1"/>
          </p:cNvGraphicFramePr>
          <p:nvPr/>
        </p:nvGraphicFramePr>
        <p:xfrm>
          <a:off x="502920" y="14224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7_BD.19_1#9c2affa2b?vcp=1&amp;pid=07d324111&amp;color=0,0,0&amp;vtp=1&amp;bbb=1"/>
          <p:cNvSpPr/>
          <p:nvPr/>
        </p:nvSpPr>
        <p:spPr>
          <a:xfrm>
            <a:off x="502920" y="20447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100th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birthday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school.</a:t>
            </a:r>
            <a:endParaRPr lang="en-US" altLang="zh-CN" sz="2400" dirty="0"/>
          </a:p>
        </p:txBody>
      </p:sp>
      <p:sp>
        <p:nvSpPr>
          <p:cNvPr id="5" name="QB_7_AN.20_1#9c2affa2b.blank?vcp=1&amp;pid=07d324111&amp;color=0,0,0&amp;vpa=10&amp;vtp=1&amp;bbb=1"/>
          <p:cNvSpPr/>
          <p:nvPr/>
        </p:nvSpPr>
        <p:spPr>
          <a:xfrm>
            <a:off x="2553177" y="1982470"/>
            <a:ext cx="17232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singing</a:t>
            </a:r>
            <a:endParaRPr lang="en-US" altLang="zh-CN" sz="2400" dirty="0"/>
          </a:p>
        </p:txBody>
      </p:sp>
      <p:sp>
        <p:nvSpPr>
          <p:cNvPr id="6" name="QB_7_BD.21_1#e93752577?sp=1&amp;vcp=1&amp;pid=07d324111&amp;color=0,0,0&amp;vtp=1&amp;bbb=1"/>
          <p:cNvSpPr/>
          <p:nvPr/>
        </p:nvSpPr>
        <p:spPr>
          <a:xfrm>
            <a:off x="502920" y="259118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aunt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hospital?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nearly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years.</a:t>
            </a:r>
            <a:endParaRPr lang="en-US" altLang="zh-CN" sz="2400" dirty="0"/>
          </a:p>
        </p:txBody>
      </p:sp>
      <p:sp>
        <p:nvSpPr>
          <p:cNvPr id="7" name="QB_7_AN.22_1#e93752577.blank?vcp=1&amp;pid=07d324111&amp;color=0,0,0&amp;vpa=11&amp;vtp=1&amp;bbb=1"/>
          <p:cNvSpPr/>
          <p:nvPr/>
        </p:nvSpPr>
        <p:spPr>
          <a:xfrm>
            <a:off x="2030572" y="3100451"/>
            <a:ext cx="17986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worked</a:t>
            </a:r>
            <a:endParaRPr lang="en-US" altLang="zh-CN" sz="2400" dirty="0"/>
          </a:p>
        </p:txBody>
      </p:sp>
      <p:sp>
        <p:nvSpPr>
          <p:cNvPr id="8" name="QB_7_BD.23_1#f3e9d285f?vcp=1&amp;pid=07d324111&amp;color=0,0,0&amp;vtp=1&amp;bbb=1"/>
          <p:cNvSpPr/>
          <p:nvPr/>
        </p:nvSpPr>
        <p:spPr>
          <a:xfrm>
            <a:off x="502920" y="368814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sun.</a:t>
            </a:r>
            <a:endParaRPr lang="en-US" altLang="zh-CN" sz="2400" dirty="0"/>
          </a:p>
        </p:txBody>
      </p:sp>
      <p:sp>
        <p:nvSpPr>
          <p:cNvPr id="9" name="QB_7_AN.24_1#f3e9d285f.blank?vcp=1&amp;pid=07d324111&amp;color=0,0,0&amp;vpa=12&amp;vtp=1&amp;bbb=1"/>
          <p:cNvSpPr/>
          <p:nvPr/>
        </p:nvSpPr>
        <p:spPr>
          <a:xfrm>
            <a:off x="5455761" y="3638613"/>
            <a:ext cx="1033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moves</a:t>
            </a:r>
            <a:endParaRPr lang="en-US" altLang="zh-CN" sz="2400" dirty="0"/>
          </a:p>
        </p:txBody>
      </p:sp>
      <p:sp>
        <p:nvSpPr>
          <p:cNvPr id="10" name="QB_7_BD.25_1#149014616?sp=1&amp;vcp=1&amp;pid=07d324111&amp;color=0,0,0&amp;vtp=1&amp;bbb=1"/>
          <p:cNvSpPr/>
          <p:nvPr/>
        </p:nvSpPr>
        <p:spPr>
          <a:xfrm>
            <a:off x="502920" y="422948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summer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holiday?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Hainan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vacation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parents.</a:t>
            </a:r>
            <a:endParaRPr lang="en-US" altLang="zh-CN" sz="2400" dirty="0"/>
          </a:p>
        </p:txBody>
      </p:sp>
      <p:sp>
        <p:nvSpPr>
          <p:cNvPr id="11" name="QB_7_AN.26_1#149014616.blank?vcp=1&amp;pid=07d324111&amp;color=0,0,0&amp;vpa=13&amp;vtp=1&amp;bbb=1"/>
          <p:cNvSpPr/>
          <p:nvPr/>
        </p:nvSpPr>
        <p:spPr>
          <a:xfrm>
            <a:off x="3383439" y="4726051"/>
            <a:ext cx="115252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27_1#a365c28e8?sp=1&amp;vcp=1&amp;pid=07d324111&amp;color=0,0,0&amp;vtp=1&amp;bt=1&amp;bbb=1"/>
          <p:cNvSpPr/>
          <p:nvPr/>
        </p:nvSpPr>
        <p:spPr>
          <a:xfrm>
            <a:off x="502920" y="2025209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—Mike,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standing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outside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keys.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until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back.</a:t>
            </a:r>
            <a:endParaRPr lang="en-US" altLang="zh-CN" sz="2400" dirty="0"/>
          </a:p>
        </p:txBody>
      </p:sp>
      <p:sp>
        <p:nvSpPr>
          <p:cNvPr id="3" name="QB_7_AN.28_1#a365c28e8.blank?vcp=1&amp;pid=07d324111&amp;color=0,0,0&amp;vpa=14&amp;vtp=1&amp;bbb=1"/>
          <p:cNvSpPr/>
          <p:nvPr/>
        </p:nvSpPr>
        <p:spPr>
          <a:xfrm>
            <a:off x="1078388" y="2534479"/>
            <a:ext cx="14414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lost</a:t>
            </a:r>
            <a:endParaRPr lang="en-US" altLang="zh-CN" sz="2400" dirty="0"/>
          </a:p>
        </p:txBody>
      </p:sp>
      <p:sp>
        <p:nvSpPr>
          <p:cNvPr id="4" name="QB_7_BD.29_1#1c9ed945b?sp=1&amp;vcp=1&amp;pid=07d324111&amp;color=0,0,0&amp;vtp=1&amp;bbb=1"/>
          <p:cNvSpPr/>
          <p:nvPr/>
        </p:nvSpPr>
        <p:spPr>
          <a:xfrm>
            <a:off x="502920" y="3121852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Jill?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outside.</a:t>
            </a:r>
            <a:endParaRPr lang="en-US" altLang="zh-CN" sz="2400" dirty="0"/>
          </a:p>
        </p:txBody>
      </p:sp>
      <p:sp>
        <p:nvSpPr>
          <p:cNvPr id="5" name="QB_7_AN.30_1#1c9ed945b.blank?vcp=1&amp;pid=07d324111&amp;color=0,0,0&amp;vpa=15&amp;vtp=1&amp;bbb=1"/>
          <p:cNvSpPr/>
          <p:nvPr/>
        </p:nvSpPr>
        <p:spPr>
          <a:xfrm>
            <a:off x="1908652" y="3618423"/>
            <a:ext cx="16462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washing</a:t>
            </a:r>
            <a:endParaRPr lang="en-US" altLang="zh-CN" sz="2400" dirty="0"/>
          </a:p>
        </p:txBody>
      </p:sp>
      <p:sp>
        <p:nvSpPr>
          <p:cNvPr id="6" name="QB_7_BD.31_1#05341bc17?sp=1&amp;vcp=1&amp;pid=07d324111&amp;color=0,0,0&amp;vtp=1&amp;bbb=1"/>
          <p:cNvSpPr/>
          <p:nvPr/>
        </p:nvSpPr>
        <p:spPr>
          <a:xfrm>
            <a:off x="502920" y="422548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Jonathan?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Millie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absent.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days.</a:t>
            </a:r>
            <a:endParaRPr lang="en-US" altLang="zh-CN" sz="2400" dirty="0"/>
          </a:p>
        </p:txBody>
      </p:sp>
      <p:sp>
        <p:nvSpPr>
          <p:cNvPr id="7" name="QB_7_AN.32_1#05341bc17.blank?vcp=1&amp;pid=07d324111&amp;color=0,0,0&amp;vpa=16&amp;vtp=1&amp;bbb=1"/>
          <p:cNvSpPr/>
          <p:nvPr/>
        </p:nvSpPr>
        <p:spPr>
          <a:xfrm>
            <a:off x="4758848" y="4734753"/>
            <a:ext cx="183197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ill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8a998ad4?vcp=1&amp;pid=fad793a29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考点2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动词的语态</a:t>
            </a:r>
            <a:endParaRPr lang="en-US" altLang="zh-CN" sz="2800" dirty="0"/>
          </a:p>
        </p:txBody>
      </p:sp>
      <p:sp>
        <p:nvSpPr>
          <p:cNvPr id="3" name="C_5_BD#daf39263c?sp=1&amp;vcp=1&amp;pid=08a998ad4&amp;color=0,0,0&amp;vtp=1&amp;bbb=1"/>
          <p:cNvSpPr/>
          <p:nvPr/>
        </p:nvSpPr>
        <p:spPr>
          <a:xfrm>
            <a:off x="502920" y="1381046"/>
            <a:ext cx="11183112" cy="39624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Ⅰ.用括号内所给单词的适当形式填空</a:t>
            </a:r>
            <a:endParaRPr lang="en-US" altLang="zh-CN" sz="2600" dirty="0"/>
          </a:p>
        </p:txBody>
      </p:sp>
      <p:sp>
        <p:nvSpPr>
          <p:cNvPr id="4" name="QB_6_BD.33_1#7dee9dd92?sp=1&amp;vcp=1&amp;pid=daf39263c&amp;color=0,0,0&amp;vtp=1&amp;bbb=1"/>
          <p:cNvSpPr/>
          <p:nvPr/>
        </p:nvSpPr>
        <p:spPr>
          <a:xfrm>
            <a:off x="502920" y="17780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Lucy's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housewarming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Sunday?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（invite）,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</p:txBody>
      </p:sp>
      <p:sp>
        <p:nvSpPr>
          <p:cNvPr id="5" name="QB_6_AN.34_1#7dee9dd92.blank?vcp=1&amp;pid=daf39263c&amp;color=0,0,0&amp;vpa=17&amp;vtp=1&amp;bbb=1"/>
          <p:cNvSpPr/>
          <p:nvPr/>
        </p:nvSpPr>
        <p:spPr>
          <a:xfrm>
            <a:off x="2160493" y="2287270"/>
            <a:ext cx="167798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invited</a:t>
            </a:r>
            <a:endParaRPr lang="en-US" altLang="zh-CN" sz="2400" dirty="0"/>
          </a:p>
        </p:txBody>
      </p:sp>
      <p:sp>
        <p:nvSpPr>
          <p:cNvPr id="6" name="QB_6_BD.35_1#3616ff18e?vcp=1&amp;pid=daf39263c&amp;color=0,0,0&amp;vtp=1&amp;bbb=1&amp;hb=1"/>
          <p:cNvSpPr/>
          <p:nvPr/>
        </p:nvSpPr>
        <p:spPr>
          <a:xfrm>
            <a:off x="502920" y="2880741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Xiaohui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touching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forget）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Olympics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（hold）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Beijing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Zhangjiakou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2022,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February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20th.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Hundreds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babies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（born）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baby-care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centers.</a:t>
            </a:r>
            <a:endParaRPr lang="en-US" altLang="zh-CN" sz="2400" dirty="0"/>
          </a:p>
        </p:txBody>
      </p:sp>
      <p:sp>
        <p:nvSpPr>
          <p:cNvPr id="7" name="QB_6_AN.36_1#3616ff18e.blank?vcp=1&amp;pid=daf39263c&amp;color=0,0,0&amp;vpa=18&amp;vtp=1&amp;bbb=1"/>
          <p:cNvSpPr/>
          <p:nvPr/>
        </p:nvSpPr>
        <p:spPr>
          <a:xfrm>
            <a:off x="8782527" y="2840101"/>
            <a:ext cx="188118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forgotten</a:t>
            </a:r>
            <a:endParaRPr lang="en-US" altLang="zh-CN" sz="2400" dirty="0"/>
          </a:p>
        </p:txBody>
      </p:sp>
      <p:sp>
        <p:nvSpPr>
          <p:cNvPr id="9" name="QB_6_AN.38_1#3616ff18e.blank?vcp=1&amp;pid=daf39263c&amp;color=0,0,0&amp;vpa=19&amp;vtp=1&amp;bbb=1"/>
          <p:cNvSpPr/>
          <p:nvPr/>
        </p:nvSpPr>
        <p:spPr>
          <a:xfrm>
            <a:off x="4503135" y="3970401"/>
            <a:ext cx="21296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was/were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held</a:t>
            </a:r>
            <a:endParaRPr lang="en-US" altLang="zh-CN" sz="2400" dirty="0"/>
          </a:p>
        </p:txBody>
      </p:sp>
      <p:sp>
        <p:nvSpPr>
          <p:cNvPr id="11" name="QB_6_AN.40_1#3616ff18e.blank?vcp=1&amp;pid=daf39263c&amp;color=0,0,0&amp;vpa=20&amp;vtp=1&amp;bbb=1"/>
          <p:cNvSpPr/>
          <p:nvPr/>
        </p:nvSpPr>
        <p:spPr>
          <a:xfrm>
            <a:off x="3588226" y="5088001"/>
            <a:ext cx="14184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born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1_1#16f395966?vcp=1&amp;pid=daf39263c&amp;color=0,0,0&amp;vtp=1&amp;bt=1&amp;bbb=1&amp;hb=1"/>
          <p:cNvSpPr/>
          <p:nvPr/>
        </p:nvSpPr>
        <p:spPr>
          <a:xfrm>
            <a:off x="502920" y="1776797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classroom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（keep）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lang="en-US" altLang="zh-CN" sz="2400" dirty="0"/>
          </a:p>
        </p:txBody>
      </p:sp>
      <p:sp>
        <p:nvSpPr>
          <p:cNvPr id="3" name="QB_6_AN.42_1#16f395966.blank?vcp=1&amp;pid=daf39263c&amp;color=0,0,0&amp;vpa=21&amp;vtp=1&amp;bbb=1"/>
          <p:cNvSpPr/>
          <p:nvPr/>
        </p:nvSpPr>
        <p:spPr>
          <a:xfrm>
            <a:off x="7885588" y="1736157"/>
            <a:ext cx="12557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kept</a:t>
            </a:r>
            <a:endParaRPr lang="en-US" altLang="zh-CN" sz="2400" dirty="0"/>
          </a:p>
        </p:txBody>
      </p:sp>
      <p:sp>
        <p:nvSpPr>
          <p:cNvPr id="4" name="QB_6_BD.43_1#61ee7c8db?sp=1&amp;vcp=1&amp;pid=daf39263c&amp;color=0,0,0&amp;vtp=1&amp;bbb=1"/>
          <p:cNvSpPr/>
          <p:nvPr/>
        </p:nvSpPr>
        <p:spPr>
          <a:xfrm>
            <a:off x="502920" y="288512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scarf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nice.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（make）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Thailand.</a:t>
            </a:r>
            <a:endParaRPr lang="en-US" altLang="zh-CN" sz="2400" dirty="0"/>
          </a:p>
        </p:txBody>
      </p:sp>
      <p:sp>
        <p:nvSpPr>
          <p:cNvPr id="5" name="QB_6_AN.44_1#61ee7c8db.blank?vcp=1&amp;pid=daf39263c&amp;color=0,0,0&amp;vpa=22&amp;vtp=1&amp;bbb=1"/>
          <p:cNvSpPr/>
          <p:nvPr/>
        </p:nvSpPr>
        <p:spPr>
          <a:xfrm>
            <a:off x="2409984" y="3394395"/>
            <a:ext cx="157797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endParaRPr lang="en-US" altLang="zh-CN" sz="2400" dirty="0"/>
          </a:p>
        </p:txBody>
      </p:sp>
      <p:sp>
        <p:nvSpPr>
          <p:cNvPr id="6" name="QB_6_BD.45_1#1a1547df2?sp=1&amp;vcp=1&amp;pid=daf39263c&amp;color=0,0,0&amp;vtp=1&amp;bbb=1&amp;hb=1"/>
          <p:cNvSpPr/>
          <p:nvPr/>
        </p:nvSpPr>
        <p:spPr>
          <a:xfrm>
            <a:off x="502920" y="3988754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Cixin's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Sorry,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out）.But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（sell）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well.</a:t>
            </a:r>
            <a:endParaRPr lang="en-US" altLang="zh-CN" sz="2400" dirty="0"/>
          </a:p>
        </p:txBody>
      </p:sp>
      <p:sp>
        <p:nvSpPr>
          <p:cNvPr id="7" name="QB_6_AN.46_1#1a1547df2.blank?vcp=1&amp;pid=daf39263c&amp;color=0,0,0&amp;vpa=23&amp;vtp=1&amp;bbb=1"/>
          <p:cNvSpPr/>
          <p:nvPr/>
        </p:nvSpPr>
        <p:spPr>
          <a:xfrm>
            <a:off x="2885790" y="4519615"/>
            <a:ext cx="132397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endParaRPr lang="en-US" altLang="zh-CN" sz="2400" dirty="0"/>
          </a:p>
        </p:txBody>
      </p:sp>
      <p:sp>
        <p:nvSpPr>
          <p:cNvPr id="8" name="QB_6_AN.47_1#1a1547df2.blank?vcp=1&amp;pid=daf39263c&amp;color=0,0,0&amp;vpa=24&amp;vtp=1&amp;bbb=1"/>
          <p:cNvSpPr/>
          <p:nvPr/>
        </p:nvSpPr>
        <p:spPr>
          <a:xfrm>
            <a:off x="2248377" y="5056824"/>
            <a:ext cx="6429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sell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8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a0c9efc9?sp=1&amp;vcp=1&amp;pid=08a998ad4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Ⅱ.方框选词</a:t>
            </a:r>
            <a:endParaRPr lang="en-US" altLang="zh-CN" sz="2600" dirty="0"/>
          </a:p>
        </p:txBody>
      </p:sp>
      <p:graphicFrame>
        <p:nvGraphicFramePr>
          <p:cNvPr id="41" name="QM_6_BD.48_1#9d0c4cb48?colgroup=36&amp;vcp=1&amp;pid=6a0c9efc9&amp;color=0,0,0&amp;vtp=1&amp;bbb=1&amp;hb=1"/>
          <p:cNvGraphicFramePr>
            <a:graphicFrameLocks noGrp="1"/>
          </p:cNvGraphicFramePr>
          <p:nvPr/>
        </p:nvGraphicFramePr>
        <p:xfrm>
          <a:off x="502920" y="1422400"/>
          <a:ext cx="11164824" cy="970153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970153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allowed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built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asked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kept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7_BD.49_1#b488bd06d?vcp=1&amp;pid=9d0c4cb48&amp;color=0,0,0&amp;vtp=1&amp;bbb=1&amp;hb=1"/>
          <p:cNvSpPr/>
          <p:nvPr/>
        </p:nvSpPr>
        <p:spPr>
          <a:xfrm>
            <a:off x="502920" y="25273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astronauts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（宇航员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Station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successfully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2022.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speech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robots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Friday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afternoon.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tomorrow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today.</a:t>
            </a:r>
            <a:endParaRPr lang="en-US" altLang="zh-CN" sz="2400" dirty="0"/>
          </a:p>
        </p:txBody>
      </p:sp>
      <p:sp>
        <p:nvSpPr>
          <p:cNvPr id="5" name="QB_7_AN.50_1#b488bd06d.blank?vcp=1&amp;pid=9d0c4cb48&amp;color=0,0,0&amp;vpa=25&amp;vtp=1&amp;bbb=1"/>
          <p:cNvSpPr/>
          <p:nvPr/>
        </p:nvSpPr>
        <p:spPr>
          <a:xfrm>
            <a:off x="5921851" y="2499360"/>
            <a:ext cx="15200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sent</a:t>
            </a:r>
            <a:endParaRPr lang="en-US" altLang="zh-CN" sz="2400" dirty="0"/>
          </a:p>
        </p:txBody>
      </p:sp>
      <p:sp>
        <p:nvSpPr>
          <p:cNvPr id="7" name="QB_7_AN.52_1#b488bd06d.blank?vcp=1&amp;pid=9d0c4cb48&amp;color=0,0,0&amp;vpa=26&amp;vtp=1&amp;bbb=1"/>
          <p:cNvSpPr/>
          <p:nvPr/>
        </p:nvSpPr>
        <p:spPr>
          <a:xfrm>
            <a:off x="3575526" y="3604260"/>
            <a:ext cx="20002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given</a:t>
            </a:r>
            <a:endParaRPr lang="en-US" altLang="zh-CN" sz="2400" dirty="0"/>
          </a:p>
        </p:txBody>
      </p:sp>
      <p:sp>
        <p:nvSpPr>
          <p:cNvPr id="9" name="QB_7_AN.54_1#b488bd06d.blank?vcp=1&amp;pid=9d0c4cb48&amp;color=0,0,0&amp;vpa=27&amp;vtp=1&amp;bbb=1"/>
          <p:cNvSpPr/>
          <p:nvPr/>
        </p:nvSpPr>
        <p:spPr>
          <a:xfrm>
            <a:off x="1692752" y="4141470"/>
            <a:ext cx="117157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</a:t>
            </a:r>
            <a:endParaRPr lang="en-US" altLang="zh-CN" sz="2400" dirty="0"/>
          </a:p>
        </p:txBody>
      </p:sp>
      <p:sp>
        <p:nvSpPr>
          <p:cNvPr id="10" name="QB_7_BD.55_1#6fb9fdff8?sp=1&amp;vcp=1&amp;pid=9d0c4cb48&amp;color=0,0,0&amp;vtp=1&amp;bbb=1&amp;hb=1"/>
          <p:cNvSpPr/>
          <p:nvPr/>
        </p:nvSpPr>
        <p:spPr>
          <a:xfrm>
            <a:off x="502920" y="4723511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hospital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hometown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patients.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great!</a:t>
            </a:r>
            <a:endParaRPr lang="en-US" altLang="zh-CN" sz="2400" dirty="0"/>
          </a:p>
        </p:txBody>
      </p:sp>
      <p:sp>
        <p:nvSpPr>
          <p:cNvPr id="11" name="QB_7_AN.56_1#6fb9fdff8.blank?vcp=1&amp;pid=9d0c4cb48&amp;color=0,0,0&amp;vpa=28&amp;vtp=1&amp;bbb=1"/>
          <p:cNvSpPr/>
          <p:nvPr/>
        </p:nvSpPr>
        <p:spPr>
          <a:xfrm>
            <a:off x="5728176" y="4695571"/>
            <a:ext cx="19161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94cee5770.fixed?vcp=1&amp;pid=d332a2d85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专题六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动词的时态和语态</a:t>
            </a:r>
            <a:endParaRPr lang="en-US" altLang="zh-CN" sz="6600" dirty="0"/>
          </a:p>
        </p:txBody>
      </p:sp>
      <p:pic>
        <p:nvPicPr>
          <p:cNvPr id="3" name="C_2#94cee5770.fixed?vcp=1&amp;pid=d332a2d8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7_1#1cc663788?vcp=1&amp;pid=9d0c4cb48&amp;color=0,0,0&amp;vtp=1&amp;bt=1&amp;bbb=1&amp;hb=1"/>
          <p:cNvSpPr/>
          <p:nvPr/>
        </p:nvSpPr>
        <p:spPr>
          <a:xfrm>
            <a:off x="502920" y="1243397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backpack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until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shopping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arrived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station.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canceled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exercises.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helpful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bodies.</a:t>
            </a:r>
            <a:endParaRPr lang="en-US" altLang="zh-CN" sz="2400" dirty="0"/>
          </a:p>
        </p:txBody>
      </p:sp>
      <p:sp>
        <p:nvSpPr>
          <p:cNvPr id="3" name="QB_7_AN.58_1#1cc663788.blank?vcp=1&amp;pid=9d0c4cb48&amp;color=0,0,0&amp;vpa=29&amp;vtp=1&amp;bbb=1"/>
          <p:cNvSpPr/>
          <p:nvPr/>
        </p:nvSpPr>
        <p:spPr>
          <a:xfrm>
            <a:off x="4706335" y="1202757"/>
            <a:ext cx="188277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kept</a:t>
            </a:r>
            <a:endParaRPr lang="en-US" altLang="zh-CN" sz="2400" dirty="0"/>
          </a:p>
        </p:txBody>
      </p:sp>
      <p:sp>
        <p:nvSpPr>
          <p:cNvPr id="5" name="QB_7_AN.60_1#1cc663788.blank?vcp=1&amp;pid=9d0c4cb48&amp;color=0,0,0&amp;vpa=30&amp;vtp=1&amp;bbb=1"/>
          <p:cNvSpPr/>
          <p:nvPr/>
        </p:nvSpPr>
        <p:spPr>
          <a:xfrm>
            <a:off x="6172104" y="2333057"/>
            <a:ext cx="1502601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endParaRPr lang="en-US" altLang="zh-CN" sz="2400" dirty="0"/>
          </a:p>
        </p:txBody>
      </p:sp>
      <p:sp>
        <p:nvSpPr>
          <p:cNvPr id="7" name="QB_7_AN.62_1#1cc663788.blank?vcp=1&amp;pid=9d0c4cb48&amp;color=0,0,0&amp;vpa=31&amp;vtp=1&amp;bbb=1"/>
          <p:cNvSpPr/>
          <p:nvPr/>
        </p:nvSpPr>
        <p:spPr>
          <a:xfrm>
            <a:off x="3947001" y="3450656"/>
            <a:ext cx="1537526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endParaRPr lang="en-US" altLang="zh-CN" sz="2400" dirty="0"/>
          </a:p>
        </p:txBody>
      </p:sp>
      <p:sp>
        <p:nvSpPr>
          <p:cNvPr id="8" name="QB_7_BD.63_1#754f0cba4?sp=1&amp;vcp=1&amp;pid=9d0c4cb48&amp;color=0,0,0&amp;vtp=1&amp;bbb=1&amp;hb=1"/>
          <p:cNvSpPr/>
          <p:nvPr/>
        </p:nvSpPr>
        <p:spPr>
          <a:xfrm>
            <a:off x="502920" y="4537394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junior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pierced?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rules.</a:t>
            </a:r>
            <a:endParaRPr lang="en-US" altLang="zh-CN" sz="2400" dirty="0"/>
          </a:p>
        </p:txBody>
      </p:sp>
      <p:sp>
        <p:nvSpPr>
          <p:cNvPr id="9" name="QB_7_AN.64_1#754f0cba4.blank?vcp=1&amp;pid=9d0c4cb48&amp;color=0,0,0&amp;vpa=32&amp;vtp=1&amp;bbb=1"/>
          <p:cNvSpPr/>
          <p:nvPr/>
        </p:nvSpPr>
        <p:spPr>
          <a:xfrm>
            <a:off x="6764813" y="4509454"/>
            <a:ext cx="26971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allowed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bd94fe64?vcp=1&amp;pid=fad793a29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考点整合训练</a:t>
            </a:r>
            <a:endParaRPr lang="en-US" altLang="zh-CN" sz="2800" b="1" i="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3" name="C_5_BD#8aba2f2ca?sp=1&amp;vcp=1&amp;pid=7bd94fe64&amp;color=0,0,0&amp;vtp=1&amp;bbb=1"/>
          <p:cNvSpPr/>
          <p:nvPr/>
        </p:nvSpPr>
        <p:spPr>
          <a:xfrm>
            <a:off x="502920" y="1381046"/>
            <a:ext cx="11183112" cy="39624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Ⅰ.用括号内所给单词的适当形式填空</a:t>
            </a:r>
            <a:endParaRPr lang="en-US" altLang="zh-CN" sz="2600" dirty="0"/>
          </a:p>
        </p:txBody>
      </p:sp>
      <p:sp>
        <p:nvSpPr>
          <p:cNvPr id="4" name="QB_6_BD.65_1#6c302eb3e?vcp=1&amp;pid=8aba2f2ca&amp;color=0,0,0&amp;vtp=1&amp;bbb=1&amp;hb=1"/>
          <p:cNvSpPr/>
          <p:nvPr/>
        </p:nvSpPr>
        <p:spPr>
          <a:xfrm>
            <a:off x="502920" y="1778000"/>
            <a:ext cx="11183112" cy="9889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（make）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dumplings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evening.</a:t>
            </a:r>
            <a:endParaRPr lang="en-US" altLang="zh-CN" sz="2400" dirty="0"/>
          </a:p>
        </p:txBody>
      </p:sp>
      <p:sp>
        <p:nvSpPr>
          <p:cNvPr id="5" name="QB_6_AN.66_1#6c302eb3e.blank?vcp=1&amp;pid=8aba2f2ca&amp;color=0,0,0&amp;vpa=33&amp;vtp=1&amp;bbb=1"/>
          <p:cNvSpPr/>
          <p:nvPr/>
        </p:nvSpPr>
        <p:spPr>
          <a:xfrm>
            <a:off x="4488339" y="1737550"/>
            <a:ext cx="1849438" cy="4555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endParaRPr lang="en-US" altLang="zh-CN" sz="2400" dirty="0"/>
          </a:p>
        </p:txBody>
      </p:sp>
      <p:sp>
        <p:nvSpPr>
          <p:cNvPr id="6" name="QB_6_BD.67_1#bd8562a00?sp=1&amp;vcp=1&amp;pid=8aba2f2ca&amp;color=0,0,0&amp;vtp=1&amp;bbb=1&amp;hb=1"/>
          <p:cNvSpPr/>
          <p:nvPr/>
        </p:nvSpPr>
        <p:spPr>
          <a:xfrm>
            <a:off x="502920" y="2823845"/>
            <a:ext cx="11183112" cy="1522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（allow）to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rivers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lakes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first.</a:t>
            </a:r>
            <a:endParaRPr lang="en-US" altLang="zh-CN" sz="2400" dirty="0"/>
          </a:p>
        </p:txBody>
      </p:sp>
      <p:sp>
        <p:nvSpPr>
          <p:cNvPr id="7" name="QB_6_AN.68_1#bd8562a00.blank?vcp=1&amp;pid=8aba2f2ca&amp;color=0,0,0&amp;vpa=34&amp;vtp=1&amp;bbb=1"/>
          <p:cNvSpPr/>
          <p:nvPr/>
        </p:nvSpPr>
        <p:spPr>
          <a:xfrm>
            <a:off x="4251801" y="2796095"/>
            <a:ext cx="2145538" cy="4555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aren't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allowed</a:t>
            </a:r>
            <a:endParaRPr lang="en-US" altLang="zh-CN" sz="2400" dirty="0"/>
          </a:p>
        </p:txBody>
      </p:sp>
      <p:sp>
        <p:nvSpPr>
          <p:cNvPr id="8" name="QB_6_BD.69_1#8f482ba5a?vcp=1&amp;pid=8aba2f2ca&amp;color=0,0,0&amp;vtp=1&amp;bbb=1"/>
          <p:cNvSpPr/>
          <p:nvPr/>
        </p:nvSpPr>
        <p:spPr>
          <a:xfrm>
            <a:off x="502920" y="4398390"/>
            <a:ext cx="11183112" cy="4555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（arrive）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</p:txBody>
      </p:sp>
      <p:sp>
        <p:nvSpPr>
          <p:cNvPr id="9" name="QB_6_AN.70_1#8f482ba5a.blank?vcp=1&amp;pid=8aba2f2ca&amp;color=0,0,0&amp;vpa=35&amp;vtp=1&amp;bbb=1"/>
          <p:cNvSpPr/>
          <p:nvPr/>
        </p:nvSpPr>
        <p:spPr>
          <a:xfrm>
            <a:off x="2769077" y="4348987"/>
            <a:ext cx="1014413" cy="4690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arrive</a:t>
            </a:r>
            <a:endParaRPr lang="en-US" altLang="zh-CN" sz="2400" dirty="0"/>
          </a:p>
        </p:txBody>
      </p:sp>
      <p:sp>
        <p:nvSpPr>
          <p:cNvPr id="10" name="QB_6_BD.71_1#e21fd9b3d?sp=1&amp;vcp=1&amp;pid=8aba2f2ca&amp;color=0,0,0&amp;vtp=1&amp;bbb=1&amp;hb=1"/>
          <p:cNvSpPr/>
          <p:nvPr/>
        </p:nvSpPr>
        <p:spPr>
          <a:xfrm>
            <a:off x="502920" y="4920742"/>
            <a:ext cx="11183112" cy="1522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—Nanjing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crowded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（repair）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（finish）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soon.</a:t>
            </a:r>
            <a:endParaRPr lang="en-US" altLang="zh-CN" sz="2400" dirty="0"/>
          </a:p>
        </p:txBody>
      </p:sp>
      <p:sp>
        <p:nvSpPr>
          <p:cNvPr id="11" name="QB_6_AN.72_1#e21fd9b3d.blank?vcp=1&amp;pid=8aba2f2ca&amp;color=0,0,0&amp;vpa=36&amp;vtp=1&amp;bbb=1"/>
          <p:cNvSpPr/>
          <p:nvPr/>
        </p:nvSpPr>
        <p:spPr>
          <a:xfrm>
            <a:off x="2534127" y="5413693"/>
            <a:ext cx="2003489" cy="4555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repairing</a:t>
            </a:r>
            <a:endParaRPr lang="en-US" altLang="zh-CN" sz="2400" dirty="0"/>
          </a:p>
        </p:txBody>
      </p:sp>
      <p:sp>
        <p:nvSpPr>
          <p:cNvPr id="12" name="QB_6_AN.73_1#e21fd9b3d.blank?vcp=1&amp;pid=8aba2f2ca&amp;color=0,0,0&amp;vpa=37&amp;vtp=1&amp;bbb=1&amp;hb=1"/>
          <p:cNvSpPr/>
          <p:nvPr/>
        </p:nvSpPr>
        <p:spPr>
          <a:xfrm>
            <a:off x="502920" y="5426393"/>
            <a:ext cx="11183112" cy="98990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>
              <a:lnSpc>
                <a:spcPct val="1430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                 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finished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/will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2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4_1#731c3c505?vcp=1&amp;pid=8aba2f2ca&amp;color=0,0,0&amp;vtp=1&amp;bt=1&amp;bbb=1&amp;hb=1"/>
          <p:cNvSpPr/>
          <p:nvPr/>
        </p:nvSpPr>
        <p:spPr>
          <a:xfrm>
            <a:off x="502920" y="963996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（do）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break.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mountain,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（blow）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（punish）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TV.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（begin）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heavily.</a:t>
            </a:r>
            <a:endParaRPr lang="en-US" altLang="zh-CN" sz="2400" dirty="0"/>
          </a:p>
        </p:txBody>
      </p:sp>
      <p:sp>
        <p:nvSpPr>
          <p:cNvPr id="3" name="QB_6_AN.75_1#731c3c505.blank?vcp=1&amp;pid=8aba2f2ca&amp;color=0,0,0&amp;vpa=38&amp;vtp=1&amp;bbb=1"/>
          <p:cNvSpPr/>
          <p:nvPr/>
        </p:nvSpPr>
        <p:spPr>
          <a:xfrm>
            <a:off x="1438179" y="936056"/>
            <a:ext cx="16113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done</a:t>
            </a:r>
            <a:endParaRPr lang="en-US" altLang="zh-CN" sz="2400" dirty="0"/>
          </a:p>
        </p:txBody>
      </p:sp>
      <p:sp>
        <p:nvSpPr>
          <p:cNvPr id="5" name="QB_6_AN.77_1#731c3c505.blank?vcp=1&amp;pid=8aba2f2ca&amp;color=0,0,0&amp;vpa=39&amp;vtp=1&amp;bbb=1"/>
          <p:cNvSpPr/>
          <p:nvPr/>
        </p:nvSpPr>
        <p:spPr>
          <a:xfrm>
            <a:off x="9414352" y="2040956"/>
            <a:ext cx="1254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blowing</a:t>
            </a:r>
            <a:endParaRPr lang="en-US" altLang="zh-CN" sz="2400" dirty="0"/>
          </a:p>
        </p:txBody>
      </p:sp>
      <p:sp>
        <p:nvSpPr>
          <p:cNvPr id="7" name="QB_6_AN.79_1#731c3c505.blank?vcp=1&amp;pid=8aba2f2ca&amp;color=0,0,0&amp;vpa=40&amp;vtp=1&amp;bbb=1"/>
          <p:cNvSpPr/>
          <p:nvPr/>
        </p:nvSpPr>
        <p:spPr>
          <a:xfrm>
            <a:off x="8573484" y="3158556"/>
            <a:ext cx="13573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punishes</a:t>
            </a:r>
            <a:endParaRPr lang="en-US" altLang="zh-CN" sz="2400" dirty="0"/>
          </a:p>
        </p:txBody>
      </p:sp>
      <p:sp>
        <p:nvSpPr>
          <p:cNvPr id="9" name="QB_6_AN.81_1#731c3c505.blank?vcp=1&amp;pid=8aba2f2ca&amp;color=0,0,0&amp;vpa=41&amp;vtp=1&amp;bbb=1"/>
          <p:cNvSpPr/>
          <p:nvPr/>
        </p:nvSpPr>
        <p:spPr>
          <a:xfrm>
            <a:off x="5575776" y="4254566"/>
            <a:ext cx="1000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began</a:t>
            </a:r>
            <a:endParaRPr lang="en-US" altLang="zh-CN" sz="2400" dirty="0"/>
          </a:p>
        </p:txBody>
      </p:sp>
      <p:sp>
        <p:nvSpPr>
          <p:cNvPr id="10" name="QB_6_BD.82_1#26419e7a8?vcp=1&amp;pid=8aba2f2ca&amp;color=0,0,0&amp;vtp=1&amp;bbb=1&amp;hb=1"/>
          <p:cNvSpPr/>
          <p:nvPr/>
        </p:nvSpPr>
        <p:spPr>
          <a:xfrm>
            <a:off x="502920" y="4816796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—Music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entrance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examination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school—is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—Yes.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endParaRPr lang="en-US" altLang="zh-CN" sz="2400" dirty="0"/>
          </a:p>
        </p:txBody>
      </p:sp>
      <p:sp>
        <p:nvSpPr>
          <p:cNvPr id="11" name="QB_6_AN.83_1#26419e7a8.blank?vcp=1&amp;pid=8aba2f2ca&amp;color=0,0,0&amp;vpa=42&amp;vtp=1&amp;bbb=1"/>
          <p:cNvSpPr/>
          <p:nvPr/>
        </p:nvSpPr>
        <p:spPr>
          <a:xfrm>
            <a:off x="10198322" y="5334956"/>
            <a:ext cx="11541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4_1#76065944c?vcp=1&amp;pid=8aba2f2ca&amp;color=0,0,0&amp;vtp=1&amp;bbb=1&amp;hb=1"/>
          <p:cNvSpPr/>
          <p:nvPr/>
        </p:nvSpPr>
        <p:spPr>
          <a:xfrm>
            <a:off x="502920" y="1499745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—Andy,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afternoon?—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（watch）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film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clubs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colorful.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tiring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washing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machine?—Not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until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（repair）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tomorrow.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daily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Shanghai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（require）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separated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groups.</a:t>
            </a:r>
            <a:endParaRPr lang="en-US" altLang="zh-CN" sz="2400" dirty="0"/>
          </a:p>
        </p:txBody>
      </p:sp>
      <p:sp>
        <p:nvSpPr>
          <p:cNvPr id="3" name="QB_6_AN.85_1#76065944c.blank?vcp=1&amp;pid=8aba2f2ca&amp;color=0,0,0&amp;vpa=43&amp;vtp=1&amp;bbb=1"/>
          <p:cNvSpPr/>
          <p:nvPr/>
        </p:nvSpPr>
        <p:spPr>
          <a:xfrm>
            <a:off x="519588" y="2017905"/>
            <a:ext cx="20526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watching</a:t>
            </a:r>
            <a:endParaRPr lang="en-US" altLang="zh-CN" sz="2400" dirty="0"/>
          </a:p>
        </p:txBody>
      </p:sp>
      <p:sp>
        <p:nvSpPr>
          <p:cNvPr id="5" name="QB_6_AN.87_1#76065944c.blank?vcp=1&amp;pid=8aba2f2ca&amp;color=0,0,0&amp;vpa=44&amp;vtp=1&amp;bbb=1"/>
          <p:cNvSpPr/>
          <p:nvPr/>
        </p:nvSpPr>
        <p:spPr>
          <a:xfrm>
            <a:off x="3116739" y="2576705"/>
            <a:ext cx="215582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endParaRPr lang="en-US" altLang="zh-CN" sz="2400" dirty="0"/>
          </a:p>
        </p:txBody>
      </p:sp>
      <p:sp>
        <p:nvSpPr>
          <p:cNvPr id="7" name="QB_6_AN.89_1#76065944c.blank?vcp=1&amp;pid=8aba2f2ca&amp;color=0,0,0&amp;vpa=45&amp;vtp=1&amp;bbb=1"/>
          <p:cNvSpPr/>
          <p:nvPr/>
        </p:nvSpPr>
        <p:spPr>
          <a:xfrm>
            <a:off x="3578701" y="4253105"/>
            <a:ext cx="1682814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repaired</a:t>
            </a:r>
            <a:endParaRPr lang="en-US" altLang="zh-CN" sz="2400" dirty="0"/>
          </a:p>
        </p:txBody>
      </p:sp>
      <p:sp>
        <p:nvSpPr>
          <p:cNvPr id="9" name="QB_6_AN.91_1#76065944c.blank?vcp=1&amp;pid=8aba2f2ca&amp;color=0,0,0&amp;vpa=46&amp;vtp=1&amp;bbb=1"/>
          <p:cNvSpPr/>
          <p:nvPr/>
        </p:nvSpPr>
        <p:spPr>
          <a:xfrm>
            <a:off x="7717313" y="4811905"/>
            <a:ext cx="1700276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required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01fac919?vcp=1&amp;pid=7bd94fe64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Ⅱ.方框选词</a:t>
            </a:r>
            <a:endParaRPr lang="en-US" altLang="zh-CN" sz="2600" dirty="0"/>
          </a:p>
        </p:txBody>
      </p:sp>
      <p:graphicFrame>
        <p:nvGraphicFramePr>
          <p:cNvPr id="46" name="QM_6_BD.92_1#861daab07?colgroup=36&amp;vcp=1&amp;pid=101fac919&amp;color=0,0,0&amp;vtp=1&amp;bbb=1"/>
          <p:cNvGraphicFramePr>
            <a:graphicFrameLocks noGrp="1"/>
          </p:cNvGraphicFramePr>
          <p:nvPr/>
        </p:nvGraphicFramePr>
        <p:xfrm>
          <a:off x="502920" y="14224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invent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catch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7_BD.93_1#16a50f722?vcp=1&amp;pid=861daab07&amp;color=0,0,0&amp;vtp=1&amp;bbb=1&amp;hb=1"/>
          <p:cNvSpPr/>
          <p:nvPr/>
        </p:nvSpPr>
        <p:spPr>
          <a:xfrm>
            <a:off x="502920" y="2044700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—Julia,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Dongyi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University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.—Yes.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simple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lifestyle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research.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2,000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ago.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—Hello!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Kate?—Sorry,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ping-pong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outside.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biology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During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Dynasty,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nearly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produced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streets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Chang'an.</a:t>
            </a:r>
            <a:endParaRPr lang="en-US" altLang="zh-CN" sz="2400" dirty="0"/>
          </a:p>
        </p:txBody>
      </p:sp>
      <p:sp>
        <p:nvSpPr>
          <p:cNvPr id="5" name="QB_7_AN.94_1#16a50f722.blank?vcp=1&amp;pid=861daab07&amp;color=0,0,0&amp;vpa=47&amp;vtp=1&amp;bbb=1"/>
          <p:cNvSpPr/>
          <p:nvPr/>
        </p:nvSpPr>
        <p:spPr>
          <a:xfrm>
            <a:off x="8329518" y="2004060"/>
            <a:ext cx="16970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caught</a:t>
            </a:r>
            <a:endParaRPr lang="en-US" altLang="zh-CN" sz="2400" dirty="0"/>
          </a:p>
        </p:txBody>
      </p:sp>
      <p:sp>
        <p:nvSpPr>
          <p:cNvPr id="7" name="QB_7_AN.96_1#16a50f722.blank?vcp=1&amp;pid=861daab07&amp;color=0,0,0&amp;vpa=48&amp;vtp=1&amp;bbb=1"/>
          <p:cNvSpPr/>
          <p:nvPr/>
        </p:nvSpPr>
        <p:spPr>
          <a:xfrm>
            <a:off x="3745389" y="3134360"/>
            <a:ext cx="198437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invented</a:t>
            </a:r>
            <a:endParaRPr lang="en-US" altLang="zh-CN" sz="2400" dirty="0"/>
          </a:p>
        </p:txBody>
      </p:sp>
      <p:sp>
        <p:nvSpPr>
          <p:cNvPr id="9" name="QB_7_AN.98_1#16a50f722.blank?vcp=1&amp;pid=861daab07&amp;color=0,0,0&amp;vpa=49&amp;vtp=1&amp;bbb=1"/>
          <p:cNvSpPr/>
          <p:nvPr/>
        </p:nvSpPr>
        <p:spPr>
          <a:xfrm>
            <a:off x="8467440" y="3680460"/>
            <a:ext cx="15430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endParaRPr lang="en-US" altLang="zh-CN" sz="2400" dirty="0"/>
          </a:p>
        </p:txBody>
      </p:sp>
      <p:sp>
        <p:nvSpPr>
          <p:cNvPr id="11" name="QB_7_AN.100_1#16a50f722.blank?vcp=1&amp;pid=861daab07&amp;color=0,0,0&amp;vpa=50&amp;vtp=1&amp;bbb=1"/>
          <p:cNvSpPr/>
          <p:nvPr/>
        </p:nvSpPr>
        <p:spPr>
          <a:xfrm>
            <a:off x="4220877" y="4798060"/>
            <a:ext cx="16970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taking</a:t>
            </a:r>
            <a:endParaRPr lang="en-US" altLang="zh-CN" sz="2400" dirty="0"/>
          </a:p>
        </p:txBody>
      </p:sp>
      <p:sp>
        <p:nvSpPr>
          <p:cNvPr id="13" name="QB_7_AN.102_1#16a50f722.blank?vcp=1&amp;pid=861daab07&amp;color=0,0,0&amp;vpa=51&amp;vtp=1&amp;bbb=1"/>
          <p:cNvSpPr/>
          <p:nvPr/>
        </p:nvSpPr>
        <p:spPr>
          <a:xfrm>
            <a:off x="519588" y="5906770"/>
            <a:ext cx="14430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03_1#5b461699d?vcp=1&amp;pid=cdec4c746&amp;color=0,0,0&amp;vtp=1&amp;bt=1&amp;bbb=1"/>
          <p:cNvSpPr/>
          <p:nvPr/>
        </p:nvSpPr>
        <p:spPr>
          <a:xfrm>
            <a:off x="502920" y="94951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1]</a:t>
            </a:r>
            <a:endParaRPr lang="en-US" altLang="zh-CN" sz="2400" dirty="0"/>
          </a:p>
        </p:txBody>
      </p:sp>
      <p:sp>
        <p:nvSpPr>
          <p:cNvPr id="3" name="QM_4_BD.103_2#5b461699d?sp=1&amp;vcp=1&amp;pid=cdec4c746&amp;color=0,0,0&amp;vtp=1&amp;bbb=1&amp;hb=1"/>
          <p:cNvSpPr/>
          <p:nvPr/>
        </p:nvSpPr>
        <p:spPr>
          <a:xfrm>
            <a:off x="502920" y="1489903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[2024嘉兴二模]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Anita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stories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stories,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Adventures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Sawyer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.Animal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（story）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choices,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Anita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Anita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Anita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（tell）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sick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（share）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Anita,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（miss）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moment,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idea.</a:t>
            </a:r>
            <a:endParaRPr lang="en-US" altLang="zh-CN" sz="2400" dirty="0"/>
          </a:p>
        </p:txBody>
      </p:sp>
      <p:sp>
        <p:nvSpPr>
          <p:cNvPr id="4" name="QM_4_AN.104_1#5b461699d.blank?vcp=1&amp;pid=cdec4c746&amp;color=0,0,0&amp;vpa=52&amp;vtp=1&amp;bbb=1"/>
          <p:cNvSpPr/>
          <p:nvPr/>
        </p:nvSpPr>
        <p:spPr>
          <a:xfrm>
            <a:off x="2748439" y="2579563"/>
            <a:ext cx="10668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stories</a:t>
            </a:r>
            <a:endParaRPr lang="en-US" altLang="zh-CN" sz="2400" dirty="0"/>
          </a:p>
        </p:txBody>
      </p:sp>
      <p:sp>
        <p:nvSpPr>
          <p:cNvPr id="5" name="QM_4_AN.105_1#5b461699d.blank?vcp=1&amp;pid=cdec4c746&amp;color=0,0,0&amp;vpa=53&amp;vtp=1&amp;bbb=1"/>
          <p:cNvSpPr/>
          <p:nvPr/>
        </p:nvSpPr>
        <p:spPr>
          <a:xfrm>
            <a:off x="4062127" y="3138363"/>
            <a:ext cx="695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endParaRPr lang="en-US" altLang="zh-CN" sz="2400" dirty="0"/>
          </a:p>
        </p:txBody>
      </p:sp>
      <p:sp>
        <p:nvSpPr>
          <p:cNvPr id="6" name="QM_4_AN.106_1#5b461699d.blank?vcp=1&amp;pid=cdec4c746&amp;color=0,0,0&amp;vpa=54&amp;vtp=1&amp;bbb=1"/>
          <p:cNvSpPr/>
          <p:nvPr/>
        </p:nvSpPr>
        <p:spPr>
          <a:xfrm>
            <a:off x="6520338" y="3697163"/>
            <a:ext cx="137477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endParaRPr lang="en-US" altLang="zh-CN" sz="2400" dirty="0"/>
          </a:p>
        </p:txBody>
      </p:sp>
      <p:sp>
        <p:nvSpPr>
          <p:cNvPr id="7" name="QM_4_AN.107_1#5b461699d.blank?vcp=1&amp;pid=cdec4c746&amp;color=0,0,0&amp;vpa=55&amp;vtp=1&amp;bbb=1"/>
          <p:cNvSpPr/>
          <p:nvPr/>
        </p:nvSpPr>
        <p:spPr>
          <a:xfrm>
            <a:off x="2753202" y="4255963"/>
            <a:ext cx="1334326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</a:t>
            </a:r>
            <a:endParaRPr lang="en-US" altLang="zh-CN" sz="2400" dirty="0"/>
          </a:p>
        </p:txBody>
      </p:sp>
      <p:sp>
        <p:nvSpPr>
          <p:cNvPr id="8" name="QM_4_AN.108_1#5b461699d.blank?vcp=1&amp;pid=cdec4c746&amp;color=0,0,0&amp;vpa=56&amp;vtp=1&amp;bbb=1"/>
          <p:cNvSpPr/>
          <p:nvPr/>
        </p:nvSpPr>
        <p:spPr>
          <a:xfrm>
            <a:off x="3643789" y="4814763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9" name="QM_4_AN.109_1#5b461699d.blank?vcp=1&amp;pid=cdec4c746&amp;color=0,0,0&amp;vpa=57&amp;vtp=1&amp;bbb=1&amp;hb=1"/>
          <p:cNvSpPr/>
          <p:nvPr/>
        </p:nvSpPr>
        <p:spPr>
          <a:xfrm>
            <a:off x="502920" y="5373563"/>
            <a:ext cx="11183112" cy="103867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>
              <a:lnSpc>
                <a:spcPct val="1500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                   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missed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missing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10_1#5b461699d?sp=1&amp;vcp=1&amp;pid=cdec4c746&amp;color=0,0,0&amp;mp=1&amp;vtp=1&amp;bt=1&amp;bbb=1&amp;hb=1"/>
          <p:cNvSpPr/>
          <p:nvPr/>
        </p:nvSpPr>
        <p:spPr>
          <a:xfrm>
            <a:off x="502920" y="967266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Anita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（immediate）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jumped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rushed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weakly.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Anita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hug.“It's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OK,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Tonight,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story.”</a:t>
            </a:r>
            <a:endParaRPr lang="en-US" altLang="zh-CN" sz="2400" dirty="0"/>
          </a:p>
        </p:txBody>
      </p:sp>
      <p:sp>
        <p:nvSpPr>
          <p:cNvPr id="3" name="QM_4_BD.110_2#5b461699d?sp=1&amp;vcp=1&amp;pid=cdec4c746&amp;color=0,0,0&amp;mp=1&amp;vtp=1&amp;bbb=1&amp;hb=1"/>
          <p:cNvSpPr/>
          <p:nvPr/>
        </p:nvSpPr>
        <p:spPr>
          <a:xfrm>
            <a:off x="502920" y="2622965"/>
            <a:ext cx="11183112" cy="271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Anita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（they）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palace,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princess.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until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asleep.“Get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Anita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softly.“It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sweet）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magic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stories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</a:t>
            </a:r>
            <a:endParaRPr lang="en-US" altLang="zh-CN" sz="2400" dirty="0"/>
          </a:p>
        </p:txBody>
      </p:sp>
      <p:sp>
        <p:nvSpPr>
          <p:cNvPr id="4" name="QM_4_AN.111_1#5b461699d.blank?vcp=1&amp;pid=cdec4c746&amp;color=0,0,0&amp;mp=1&amp;vpa=58&amp;vtp=1&amp;bbb=1"/>
          <p:cNvSpPr/>
          <p:nvPr/>
        </p:nvSpPr>
        <p:spPr>
          <a:xfrm>
            <a:off x="2148364" y="926626"/>
            <a:ext cx="18272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immediately</a:t>
            </a:r>
            <a:endParaRPr lang="en-US" altLang="zh-CN" sz="2400" dirty="0"/>
          </a:p>
        </p:txBody>
      </p:sp>
      <p:sp>
        <p:nvSpPr>
          <p:cNvPr id="5" name="QM_4_AN.112_1#5b461699d.blank?vcp=1&amp;pid=cdec4c746&amp;color=0,0,0&amp;mp=1&amp;vpa=59&amp;vtp=1"/>
          <p:cNvSpPr/>
          <p:nvPr/>
        </p:nvSpPr>
        <p:spPr>
          <a:xfrm>
            <a:off x="3319939" y="2035337"/>
            <a:ext cx="373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M_4_AN.113_1#5b461699d.blank?vcp=1&amp;pid=cdec4c746&amp;color=0,0,0&amp;mp=1&amp;vpa=60&amp;vtp=1&amp;bbb=1"/>
          <p:cNvSpPr/>
          <p:nvPr/>
        </p:nvSpPr>
        <p:spPr>
          <a:xfrm>
            <a:off x="9003824" y="2595025"/>
            <a:ext cx="881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endParaRPr lang="en-US" altLang="zh-CN" sz="2400" dirty="0"/>
          </a:p>
        </p:txBody>
      </p:sp>
      <p:sp>
        <p:nvSpPr>
          <p:cNvPr id="7" name="QM_4_AN.114_1#5b461699d.blank?vcp=1&amp;pid=cdec4c746&amp;color=0,0,0&amp;mp=1&amp;vpa=61&amp;vtp=1&amp;bbb=1"/>
          <p:cNvSpPr/>
          <p:nvPr/>
        </p:nvSpPr>
        <p:spPr>
          <a:xfrm>
            <a:off x="9350914" y="3712625"/>
            <a:ext cx="18478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sweetest</a:t>
            </a:r>
            <a:endParaRPr lang="en-US" altLang="zh-CN" sz="2400" dirty="0"/>
          </a:p>
        </p:txBody>
      </p:sp>
      <p:sp>
        <p:nvSpPr>
          <p:cNvPr id="8" name="QM_4_EX.115_1#5b461699d?vcp=1&amp;pid=cdec4c746&amp;color=0,0,0&amp;vtp=1&amp;bbb=1&amp;hb=1"/>
          <p:cNvSpPr/>
          <p:nvPr/>
        </p:nvSpPr>
        <p:spPr>
          <a:xfrm>
            <a:off x="502920" y="537486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本文讲述了安妮塔喜欢听爸爸给她讲睡前故事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,有一天爸爸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生病了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,安妮塔给爸爸妈妈讲故事的事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16_1#37157af15?vcp=1&amp;pid=cdec4c746&amp;color=0,0,0&amp;vtp=1&amp;bt=1&amp;bbb=1"/>
          <p:cNvSpPr/>
          <p:nvPr/>
        </p:nvSpPr>
        <p:spPr>
          <a:xfrm>
            <a:off x="502920" y="9000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endParaRPr lang="en-US" altLang="zh-CN" sz="2400" dirty="0"/>
          </a:p>
        </p:txBody>
      </p:sp>
      <p:sp>
        <p:nvSpPr>
          <p:cNvPr id="3" name="QM_4_BD.116_2#37157af15?vcp=1&amp;pid=cdec4c746&amp;color=0,0,0&amp;vtp=1&amp;bbb=1"/>
          <p:cNvSpPr/>
          <p:nvPr/>
        </p:nvSpPr>
        <p:spPr>
          <a:xfrm>
            <a:off x="502920" y="143371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人民币背面图案的故事</a:t>
            </a:r>
            <a:endParaRPr lang="en-US" altLang="zh-CN" sz="2400" dirty="0"/>
          </a:p>
        </p:txBody>
      </p:sp>
      <p:pic>
        <p:nvPicPr>
          <p:cNvPr id="4" name="QM_4_BD.116_2#37157af15?vcp=1&amp;pid=cdec4c746&amp;color=0,0,0&amp;tib=255,255,255&amp;iip=1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8554" y="1453402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4_BD.116_3#37157af15?vcp=1&amp;pid=cdec4c746&amp;color=0,0,0&amp;vtp=1&amp;bbb=1&amp;hb=1"/>
          <p:cNvSpPr/>
          <p:nvPr/>
        </p:nvSpPr>
        <p:spPr>
          <a:xfrm>
            <a:off x="502920" y="197505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[2024金华二模]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journey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RMB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from.</a:t>
            </a:r>
            <a:endParaRPr lang="en-US" altLang="zh-CN" sz="2400" dirty="0"/>
          </a:p>
        </p:txBody>
      </p:sp>
      <p:sp>
        <p:nvSpPr>
          <p:cNvPr id="6" name="QM_4_BD.116_4#37157af15?sp=1&amp;vcp=1&amp;pid=cdec4c746&amp;color=0,0,0&amp;vtp=1&amp;bbb=1&amp;hb=1"/>
          <p:cNvSpPr/>
          <p:nvPr/>
        </p:nvSpPr>
        <p:spPr>
          <a:xfrm>
            <a:off x="502920" y="307868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wear）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fisherman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boat.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Quande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tourists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（take）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Lijiang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Guilin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Guangxi,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Internet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fisherman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20-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banknote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image.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sad）,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Feb.18,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2023.</a:t>
            </a:r>
            <a:endParaRPr lang="en-US" altLang="zh-CN" sz="2400" dirty="0"/>
          </a:p>
        </p:txBody>
      </p:sp>
      <p:sp>
        <p:nvSpPr>
          <p:cNvPr id="10" name="QM_4_AN.117_1#37157af15.blank?vcp=1&amp;pid=cdec4c746&amp;color=0,0,0&amp;vpa=62&amp;vtp=1&amp;bbb=1"/>
          <p:cNvSpPr/>
          <p:nvPr/>
        </p:nvSpPr>
        <p:spPr>
          <a:xfrm>
            <a:off x="10109169" y="3038045"/>
            <a:ext cx="1270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wearing</a:t>
            </a:r>
            <a:endParaRPr lang="en-US" altLang="zh-CN" sz="2400" dirty="0"/>
          </a:p>
        </p:txBody>
      </p:sp>
      <p:sp>
        <p:nvSpPr>
          <p:cNvPr id="11" name="QM_4_AN.118_1#37157af15.blank?vcp=1&amp;pid=cdec4c746&amp;color=0,0,0&amp;vpa=63&amp;vtp=1&amp;bbb=1"/>
          <p:cNvSpPr/>
          <p:nvPr/>
        </p:nvSpPr>
        <p:spPr>
          <a:xfrm>
            <a:off x="3502501" y="4168345"/>
            <a:ext cx="796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endParaRPr lang="en-US" altLang="zh-CN" sz="2400" dirty="0"/>
          </a:p>
        </p:txBody>
      </p:sp>
      <p:sp>
        <p:nvSpPr>
          <p:cNvPr id="12" name="QM_4_AN.119_1#37157af15.blank?vcp=1&amp;pid=cdec4c746&amp;color=0,0,0&amp;vpa=64&amp;vtp=1&amp;bbb=1"/>
          <p:cNvSpPr/>
          <p:nvPr/>
        </p:nvSpPr>
        <p:spPr>
          <a:xfrm>
            <a:off x="8220552" y="4727145"/>
            <a:ext cx="746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  <p:sp>
        <p:nvSpPr>
          <p:cNvPr id="13" name="QM_4_AN.120_1#37157af15.blank?vcp=1&amp;pid=cdec4c746&amp;color=0,0,0&amp;vpa=65&amp;vtp=1&amp;bbb=1"/>
          <p:cNvSpPr/>
          <p:nvPr/>
        </p:nvSpPr>
        <p:spPr>
          <a:xfrm>
            <a:off x="10598627" y="5273245"/>
            <a:ext cx="949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Sadly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build="p"/>
      <p:bldP spid="11" grpId="0" animBg="1" build="p"/>
      <p:bldP spid="12" grpId="0" animBg="1" build="p"/>
      <p:bldP spid="13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16_5#37157af15?sp=1&amp;vcp=1&amp;pid=cdec4c746&amp;color=0,0,0&amp;vtp=1&amp;bbb=1&amp;hb=1"/>
          <p:cNvSpPr/>
          <p:nvPr/>
        </p:nvSpPr>
        <p:spPr>
          <a:xfrm>
            <a:off x="502920" y="900000"/>
            <a:ext cx="11183112" cy="1357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positive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（ninety）,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fishing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model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2008,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tourists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warmly.</a:t>
            </a:r>
            <a:endParaRPr lang="en-US" altLang="zh-CN" sz="2400" dirty="0"/>
          </a:p>
        </p:txBody>
      </p:sp>
      <p:sp>
        <p:nvSpPr>
          <p:cNvPr id="3" name="QM_4_BD.116_6#37157af15?sp=1&amp;vcp=1&amp;pid=cdec4c746&amp;color=0,0,0&amp;vtp=1&amp;bbb=1&amp;hb=1"/>
          <p:cNvSpPr/>
          <p:nvPr/>
        </p:nvSpPr>
        <p:spPr>
          <a:xfrm>
            <a:off x="502920" y="2302129"/>
            <a:ext cx="11183112" cy="22970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behind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RMB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value.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5-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government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peaceful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（thousand）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1-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location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attractive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Mid-Autumn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Festival.</a:t>
            </a:r>
            <a:endParaRPr lang="en-US" altLang="zh-CN" sz="2400" dirty="0"/>
          </a:p>
        </p:txBody>
      </p:sp>
      <p:sp>
        <p:nvSpPr>
          <p:cNvPr id="4" name="QM_4_BD.116_7#37157af15?sp=1&amp;vcp=1&amp;pid=cdec4c746&amp;color=0,0,0&amp;vtp=1&amp;bbb=1&amp;hb=1"/>
          <p:cNvSpPr/>
          <p:nvPr/>
        </p:nvSpPr>
        <p:spPr>
          <a:xfrm>
            <a:off x="502920" y="4626229"/>
            <a:ext cx="11183112" cy="1357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RMB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landscape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tourists.“I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ceremonial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journey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country,”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</a:t>
            </a:r>
            <a:endParaRPr lang="en-US" altLang="zh-CN" sz="2400" dirty="0"/>
          </a:p>
        </p:txBody>
      </p:sp>
      <p:sp>
        <p:nvSpPr>
          <p:cNvPr id="5" name="QM_4_EX.127_1#37157af15?vcp=1&amp;pid=cdec4c746&amp;color=0,0,0&amp;vtp=1&amp;bbb=1"/>
          <p:cNvSpPr/>
          <p:nvPr/>
        </p:nvSpPr>
        <p:spPr>
          <a:xfrm>
            <a:off x="502920" y="6037643"/>
            <a:ext cx="11183112" cy="417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本文介绍了人民币背面图案的相关信息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M_4_AN.121_1#37157af15.blank?vcp=1&amp;pid=cdec4c746&amp;color=0,0,0&amp;vpa=66&amp;vtp=1&amp;bbb=1"/>
          <p:cNvSpPr/>
          <p:nvPr/>
        </p:nvSpPr>
        <p:spPr>
          <a:xfrm>
            <a:off x="7420452" y="867297"/>
            <a:ext cx="1219200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nineties</a:t>
            </a:r>
            <a:endParaRPr lang="en-US" altLang="zh-CN" sz="2400" dirty="0"/>
          </a:p>
        </p:txBody>
      </p:sp>
      <p:sp>
        <p:nvSpPr>
          <p:cNvPr id="7" name="QM_4_AN.122_1#37157af15.blank?vcp=1&amp;pid=cdec4c746&amp;color=0,0,0&amp;vpa=67&amp;vtp=1&amp;bbb=1"/>
          <p:cNvSpPr/>
          <p:nvPr/>
        </p:nvSpPr>
        <p:spPr>
          <a:xfrm>
            <a:off x="7074377" y="1324498"/>
            <a:ext cx="560388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endParaRPr lang="en-US" altLang="zh-CN" sz="2400" dirty="0"/>
          </a:p>
        </p:txBody>
      </p:sp>
      <p:sp>
        <p:nvSpPr>
          <p:cNvPr id="8" name="QM_4_AN.123_1#37157af15.blank?vcp=1&amp;pid=cdec4c746&amp;color=0,0,0&amp;vpa=68&amp;vtp=1&amp;bbb=1"/>
          <p:cNvSpPr/>
          <p:nvPr/>
        </p:nvSpPr>
        <p:spPr>
          <a:xfrm>
            <a:off x="6896577" y="2269426"/>
            <a:ext cx="525463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endParaRPr lang="en-US" altLang="zh-CN" sz="2400" dirty="0"/>
          </a:p>
        </p:txBody>
      </p:sp>
      <p:sp>
        <p:nvSpPr>
          <p:cNvPr id="9" name="QM_4_AN.124_1#37157af15.blank?vcp=1&amp;pid=cdec4c746&amp;color=0,0,0&amp;vpa=69&amp;vtp=1&amp;bbb=1"/>
          <p:cNvSpPr/>
          <p:nvPr/>
        </p:nvSpPr>
        <p:spPr>
          <a:xfrm>
            <a:off x="2440464" y="3209226"/>
            <a:ext cx="1544638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thousands</a:t>
            </a:r>
            <a:endParaRPr lang="en-US" altLang="zh-CN" sz="2400" dirty="0"/>
          </a:p>
        </p:txBody>
      </p:sp>
      <p:sp>
        <p:nvSpPr>
          <p:cNvPr id="10" name="QM_4_AN.125_1#37157af15.blank?vcp=1&amp;pid=cdec4c746&amp;color=0,0,0&amp;vpa=70&amp;vtp=1&amp;bbb=1"/>
          <p:cNvSpPr/>
          <p:nvPr/>
        </p:nvSpPr>
        <p:spPr>
          <a:xfrm>
            <a:off x="6315551" y="3679127"/>
            <a:ext cx="5429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endParaRPr lang="en-US" altLang="zh-CN" sz="2400" dirty="0"/>
          </a:p>
        </p:txBody>
      </p:sp>
      <p:sp>
        <p:nvSpPr>
          <p:cNvPr id="11" name="QM_4_AN.126_1#37157af15.blank?vcp=1&amp;pid=cdec4c746&amp;color=0,0,0&amp;vpa=71&amp;vtp=1&amp;bbb=1"/>
          <p:cNvSpPr/>
          <p:nvPr/>
        </p:nvSpPr>
        <p:spPr>
          <a:xfrm>
            <a:off x="9174638" y="4580826"/>
            <a:ext cx="2078863" cy="417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94cee5770?lid=9673c083b&amp;cid=9673c083b&amp;vtp=1&amp;bt=1&amp;bbb=1">
            <a:hlinkClick r:id="rId1" action="ppaction://hlinksldjump"/>
          </p:cNvPr>
          <p:cNvSpPr/>
          <p:nvPr/>
        </p:nvSpPr>
        <p:spPr>
          <a:xfrm>
            <a:off x="3575304" y="2468880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考点精讲</a:t>
            </a:r>
            <a:endParaRPr lang="en-US" altLang="zh-CN" sz="2800" dirty="0"/>
          </a:p>
        </p:txBody>
      </p:sp>
      <p:sp>
        <p:nvSpPr>
          <p:cNvPr id="3" name="C_1#目录1:94cee5770?lid=cede6b3b6&amp;cid=cede6b3b6&amp;vtp=1&amp;bbb=1">
            <a:hlinkClick r:id="rId2" action="ppaction://hlinksldjump"/>
          </p:cNvPr>
          <p:cNvSpPr/>
          <p:nvPr/>
        </p:nvSpPr>
        <p:spPr>
          <a:xfrm>
            <a:off x="3575304" y="3255264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考点精练</a:t>
            </a:r>
            <a:endParaRPr lang="en-US" altLang="zh-CN" sz="2800" dirty="0"/>
          </a:p>
        </p:txBody>
      </p:sp>
      <p:sp>
        <p:nvSpPr>
          <p:cNvPr id="4" name="C_1#目录1:94cee5770?lid=5b461699d&amp;cid=5b461699d&amp;vtp=1&amp;bbb=1">
            <a:hlinkClick r:id="rId3" action="ppaction://hlinksldjump"/>
          </p:cNvPr>
          <p:cNvSpPr/>
          <p:nvPr/>
        </p:nvSpPr>
        <p:spPr>
          <a:xfrm>
            <a:off x="3575304" y="4050792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综合提升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673c083b?vcp=1&amp;pid=ec362edd4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考点1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一般现在时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9673c083b?vcp=1&amp;pid=ec362edd4&amp;color=0,0,0&amp;tib=255,255,255&amp;iip=1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51989" y="996696"/>
            <a:ext cx="365760" cy="192024"/>
          </a:xfrm>
          <a:prstGeom prst="rect">
            <a:avLst/>
          </a:prstGeom>
        </p:spPr>
      </p:pic>
      <p:pic>
        <p:nvPicPr>
          <p:cNvPr id="4" name="C_5#4b00f6f87?vcp=1&amp;pid=9673c083b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4b00f6f87?vcp=1&amp;pid=9673c083b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一般现在时的构成</a:t>
            </a:r>
            <a:endParaRPr lang="en-US" altLang="zh-CN" sz="2800" b="1" dirty="0"/>
          </a:p>
        </p:txBody>
      </p:sp>
      <p:graphicFrame>
        <p:nvGraphicFramePr>
          <p:cNvPr id="7" name="P_6_BD#646cb01b3?colgroup=19,16&amp;vcp=1&amp;pid=4b00f6f87&amp;color=0,0,0&amp;vtp=1&amp;bbb=1&amp;hb=1"/>
          <p:cNvGraphicFramePr>
            <a:graphicFrameLocks noGrp="1"/>
          </p:cNvGraphicFramePr>
          <p:nvPr/>
        </p:nvGraphicFramePr>
        <p:xfrm>
          <a:off x="502920" y="1930400"/>
          <a:ext cx="11155680" cy="3394710"/>
        </p:xfrm>
        <a:graphic>
          <a:graphicData uri="http://schemas.openxmlformats.org/drawingml/2006/table">
            <a:tbl>
              <a:tblPr/>
              <a:tblGrid>
                <a:gridCol w="6071616"/>
                <a:gridCol w="508406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主语+am/is/are（not）+其他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girl.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她是一个腼腆的女孩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主语（第三人称单数）+“doesn't+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动词原形”/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动词第三人称单数形式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（+其他）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piano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.他钢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琴弹得很好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主语（复数或第一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二人称单数）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（+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don't）+动词原形（+其他）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school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every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.他们每天坐公共汽车去上学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834de8062?vcp=1&amp;pid=9673c083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834de8062?vcp=1&amp;pid=9673c083b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一般现在时的用法</a:t>
            </a:r>
            <a:endParaRPr lang="en-US" altLang="zh-CN" sz="2800" b="1" dirty="0"/>
          </a:p>
        </p:txBody>
      </p:sp>
      <p:graphicFrame>
        <p:nvGraphicFramePr>
          <p:cNvPr id="8" name="P_6_BD#e82d5cb0c?colgroup=11,23&amp;vcp=1&amp;pid=834de8062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3388233"/>
        </p:xfrm>
        <a:graphic>
          <a:graphicData uri="http://schemas.openxmlformats.org/drawingml/2006/table">
            <a:tbl>
              <a:tblPr/>
              <a:tblGrid>
                <a:gridCol w="3794760"/>
                <a:gridCol w="736092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6529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表示经常性或习惯性发生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的动作或存在的状态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often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6:30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morning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.她经常早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上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6点半起床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now.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电视现在开着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表示客观事实和普遍真理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rises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west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.太阳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从东边升起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在西边落下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P_6_BD#e82d5cb0c?colgroup=11,23&amp;vcp=1&amp;pid=834de8062&amp;color=0,0,0&amp;mp=1&amp;vtp=1&amp;bt=1&amp;bbb=1&amp;hb=1"/>
          <p:cNvGraphicFramePr>
            <a:graphicFrameLocks noGrp="1"/>
          </p:cNvGraphicFramePr>
          <p:nvPr/>
        </p:nvGraphicFramePr>
        <p:xfrm>
          <a:off x="502920" y="1554927"/>
          <a:ext cx="11155680" cy="4821174"/>
        </p:xfrm>
        <a:graphic>
          <a:graphicData uri="http://schemas.openxmlformats.org/drawingml/2006/table">
            <a:tbl>
              <a:tblPr/>
              <a:tblGrid>
                <a:gridCol w="3794760"/>
                <a:gridCol w="736092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829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由when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until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等引导的时间状语从句和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由if引导的条件状语从句中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常用一般现在时表将来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hard,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great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progress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.如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果你努力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你将取得很大的进步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I'll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arrive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London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.我一到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伦敦就给你打电话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表示现在的能力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特征或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职业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brother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member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school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basketball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.我哥哥是校篮球队的队员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在某些以here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there开头的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句子中用一般现在时表示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正在发生的动作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bus.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公共汽车来了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e82d5cb0c?colgroup=11,23&amp;vcp=1&amp;pid=834de8062&amp;color=0,0,0&amp;mp=1&amp;vtp=1&amp;bt=1&amp;bbb=1"/>
          <p:cNvSpPr txBox="1"/>
          <p:nvPr/>
        </p:nvSpPr>
        <p:spPr>
          <a:xfrm>
            <a:off x="11043047" y="938469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e82d5cb0c?vcp=1&amp;pid=834de8062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2693037"/>
            <a:ext cx="1188720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e82d5cb0c?vcp=1&amp;pid=834de8062&amp;color=0,0,0&amp;vtp=1&amp;bt=1&amp;bbb=1"/>
          <p:cNvSpPr/>
          <p:nvPr/>
        </p:nvSpPr>
        <p:spPr>
          <a:xfrm>
            <a:off x="502920" y="259702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常与一般现在时连用的单词和短语：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（1）表示频率的副词：always、often、usually、sometimes等；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（2）表示频率的词组：once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year、twice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month、three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week等；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Sundays、on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Monday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afternoon、every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day等时间状语。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15357</Words>
  <Application>WPS 演示</Application>
  <PresentationFormat>宽屏</PresentationFormat>
  <Paragraphs>1028</Paragraphs>
  <Slides>49</Slides>
  <Notes>47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49</vt:i4>
      </vt:variant>
    </vt:vector>
  </HeadingPairs>
  <TitlesOfParts>
    <vt:vector size="64" baseType="lpstr">
      <vt:lpstr>Arial</vt:lpstr>
      <vt:lpstr>宋体</vt:lpstr>
      <vt:lpstr>Wingdings</vt:lpstr>
      <vt:lpstr>Times New Roman</vt:lpstr>
      <vt:lpstr>Times New Roman</vt:lpstr>
      <vt:lpstr>黑体</vt:lpstr>
      <vt:lpstr>黑体</vt:lpstr>
      <vt:lpstr>微软雅黑</vt:lpstr>
      <vt:lpstr>微软雅黑</vt:lpstr>
      <vt:lpstr>宋体</vt:lpstr>
      <vt:lpstr>Calibri</vt:lpstr>
      <vt:lpstr>等线</vt:lpstr>
      <vt:lpstr>Arial Unicode MS</vt:lpstr>
      <vt:lpstr>楷体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4</cp:revision>
  <dcterms:created xsi:type="dcterms:W3CDTF">2024-10-12T13:56:00Z</dcterms:created>
  <dcterms:modified xsi:type="dcterms:W3CDTF">2024-10-14T10:07:38Z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11F73ACA5EB94F599B9E2194EDAD89BA_12</vt:lpwstr>
  </property>
  <property fmtid="{D5CDD505-2E9C-101B-9397-08002B2CF9AE}" pid="3" name="KSOProductBuildVer">
    <vt:lpwstr>2052-12.1.0.18276</vt:lpwstr>
  </property>
</Properties>
</file>